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700" r:id="rId5"/>
    <p:sldId id="701" r:id="rId6"/>
    <p:sldId id="702" r:id="rId7"/>
    <p:sldId id="703" r:id="rId8"/>
    <p:sldId id="704" r:id="rId9"/>
    <p:sldId id="705" r:id="rId10"/>
    <p:sldId id="707"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2291E-75D9-1934-0B3F-F57134C8E6D0}" v="34" dt="2024-05-20T10:59:18.878"/>
    <p1510:client id="{5E4B57D8-7E54-518C-1477-71D3EF0A0828}" v="19" dt="2024-05-20T11:17:19.967"/>
    <p1510:client id="{955E23FE-1E9C-AAD6-7661-766D0A750A51}" v="13" dt="2024-05-20T09:34:11.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jan Dahal" userId="S::sdahal@fhi360.org::07be422d-87ef-4a38-85d9-cb63f0a5eb2b" providerId="AD" clId="Web-{4722291E-75D9-1934-0B3F-F57134C8E6D0}"/>
    <pc:docChg chg="addSld delSld modSld">
      <pc:chgData name="Sujan Dahal" userId="S::sdahal@fhi360.org::07be422d-87ef-4a38-85d9-cb63f0a5eb2b" providerId="AD" clId="Web-{4722291E-75D9-1934-0B3F-F57134C8E6D0}" dt="2024-05-20T10:59:17.377" v="32" actId="20577"/>
      <pc:docMkLst>
        <pc:docMk/>
      </pc:docMkLst>
      <pc:sldChg chg="add">
        <pc:chgData name="Sujan Dahal" userId="S::sdahal@fhi360.org::07be422d-87ef-4a38-85d9-cb63f0a5eb2b" providerId="AD" clId="Web-{4722291E-75D9-1934-0B3F-F57134C8E6D0}" dt="2024-05-20T10:58:41.954" v="2"/>
        <pc:sldMkLst>
          <pc:docMk/>
          <pc:sldMk cId="1986120916" sldId="297"/>
        </pc:sldMkLst>
      </pc:sldChg>
      <pc:sldChg chg="modSp del">
        <pc:chgData name="Sujan Dahal" userId="S::sdahal@fhi360.org::07be422d-87ef-4a38-85d9-cb63f0a5eb2b" providerId="AD" clId="Web-{4722291E-75D9-1934-0B3F-F57134C8E6D0}" dt="2024-05-20T10:58:48.783" v="3"/>
        <pc:sldMkLst>
          <pc:docMk/>
          <pc:sldMk cId="1507198962" sldId="706"/>
        </pc:sldMkLst>
        <pc:spChg chg="mod">
          <ac:chgData name="Sujan Dahal" userId="S::sdahal@fhi360.org::07be422d-87ef-4a38-85d9-cb63f0a5eb2b" providerId="AD" clId="Web-{4722291E-75D9-1934-0B3F-F57134C8E6D0}" dt="2024-05-20T10:58:01.406" v="0" actId="20577"/>
          <ac:spMkLst>
            <pc:docMk/>
            <pc:sldMk cId="1507198962" sldId="706"/>
            <ac:spMk id="2" creationId="{6499EA64-C52D-853B-1C30-4FDDB9905E5B}"/>
          </ac:spMkLst>
        </pc:spChg>
      </pc:sldChg>
      <pc:sldChg chg="modSp new">
        <pc:chgData name="Sujan Dahal" userId="S::sdahal@fhi360.org::07be422d-87ef-4a38-85d9-cb63f0a5eb2b" providerId="AD" clId="Web-{4722291E-75D9-1934-0B3F-F57134C8E6D0}" dt="2024-05-20T10:59:17.377" v="32" actId="20577"/>
        <pc:sldMkLst>
          <pc:docMk/>
          <pc:sldMk cId="45175682" sldId="707"/>
        </pc:sldMkLst>
        <pc:spChg chg="mod">
          <ac:chgData name="Sujan Dahal" userId="S::sdahal@fhi360.org::07be422d-87ef-4a38-85d9-cb63f0a5eb2b" providerId="AD" clId="Web-{4722291E-75D9-1934-0B3F-F57134C8E6D0}" dt="2024-05-20T10:59:17.377" v="32" actId="20577"/>
          <ac:spMkLst>
            <pc:docMk/>
            <pc:sldMk cId="45175682" sldId="707"/>
            <ac:spMk id="3" creationId="{93222704-4B92-A62F-FE2A-8FB39FAB8917}"/>
          </ac:spMkLst>
        </pc:spChg>
      </pc:sldChg>
    </pc:docChg>
  </pc:docChgLst>
  <pc:docChgLst>
    <pc:chgData name="Kanti Adhikari" userId="S::kanti@fhi360.org::9dc41c30-55a4-4a0f-991c-57ac14704c8e" providerId="AD" clId="Web-{955E23FE-1E9C-AAD6-7661-766D0A750A51}"/>
    <pc:docChg chg="addSld modSld">
      <pc:chgData name="Kanti Adhikari" userId="S::kanti@fhi360.org::9dc41c30-55a4-4a0f-991c-57ac14704c8e" providerId="AD" clId="Web-{955E23FE-1E9C-AAD6-7661-766D0A750A51}" dt="2024-05-20T09:34:06.674" v="11" actId="20577"/>
      <pc:docMkLst>
        <pc:docMk/>
      </pc:docMkLst>
      <pc:sldChg chg="modSp new">
        <pc:chgData name="Kanti Adhikari" userId="S::kanti@fhi360.org::9dc41c30-55a4-4a0f-991c-57ac14704c8e" providerId="AD" clId="Web-{955E23FE-1E9C-AAD6-7661-766D0A750A51}" dt="2024-05-20T09:34:06.674" v="11" actId="20577"/>
        <pc:sldMkLst>
          <pc:docMk/>
          <pc:sldMk cId="1507198962" sldId="706"/>
        </pc:sldMkLst>
        <pc:spChg chg="mod">
          <ac:chgData name="Kanti Adhikari" userId="S::kanti@fhi360.org::9dc41c30-55a4-4a0f-991c-57ac14704c8e" providerId="AD" clId="Web-{955E23FE-1E9C-AAD6-7661-766D0A750A51}" dt="2024-05-20T09:34:06.674" v="11" actId="20577"/>
          <ac:spMkLst>
            <pc:docMk/>
            <pc:sldMk cId="1507198962" sldId="706"/>
            <ac:spMk id="2" creationId="{6499EA64-C52D-853B-1C30-4FDDB9905E5B}"/>
          </ac:spMkLst>
        </pc:spChg>
      </pc:sldChg>
    </pc:docChg>
  </pc:docChgLst>
  <pc:docChgLst>
    <pc:chgData name="Sujan Dahal" userId="S::sdahal@fhi360.org::07be422d-87ef-4a38-85d9-cb63f0a5eb2b" providerId="AD" clId="Web-{5E4B57D8-7E54-518C-1477-71D3EF0A0828}"/>
    <pc:docChg chg="modSld">
      <pc:chgData name="Sujan Dahal" userId="S::sdahal@fhi360.org::07be422d-87ef-4a38-85d9-cb63f0a5eb2b" providerId="AD" clId="Web-{5E4B57D8-7E54-518C-1477-71D3EF0A0828}" dt="2024-05-20T11:17:19.967" v="18" actId="20577"/>
      <pc:docMkLst>
        <pc:docMk/>
      </pc:docMkLst>
      <pc:sldChg chg="modSp">
        <pc:chgData name="Sujan Dahal" userId="S::sdahal@fhi360.org::07be422d-87ef-4a38-85d9-cb63f0a5eb2b" providerId="AD" clId="Web-{5E4B57D8-7E54-518C-1477-71D3EF0A0828}" dt="2024-05-20T11:17:19.967" v="18" actId="20577"/>
        <pc:sldMkLst>
          <pc:docMk/>
          <pc:sldMk cId="45175682" sldId="707"/>
        </pc:sldMkLst>
        <pc:spChg chg="mod">
          <ac:chgData name="Sujan Dahal" userId="S::sdahal@fhi360.org::07be422d-87ef-4a38-85d9-cb63f0a5eb2b" providerId="AD" clId="Web-{5E4B57D8-7E54-518C-1477-71D3EF0A0828}" dt="2024-05-20T11:17:19.967" v="18" actId="20577"/>
          <ac:spMkLst>
            <pc:docMk/>
            <pc:sldMk cId="45175682" sldId="707"/>
            <ac:spMk id="2" creationId="{B220894E-C08F-7D93-68EB-8B88C7EC9F5B}"/>
          </ac:spMkLst>
        </pc:spChg>
      </pc:sldChg>
    </pc:docChg>
  </pc:docChgLst>
  <pc:docChgLst>
    <pc:chgData name="Sujan Dahal" userId="07be422d-87ef-4a38-85d9-cb63f0a5eb2b" providerId="ADAL" clId="{D437C12E-6F6F-4FBD-A0A5-E7E26ECED252}"/>
    <pc:docChg chg="custSel addSld modSld">
      <pc:chgData name="Sujan Dahal" userId="07be422d-87ef-4a38-85d9-cb63f0a5eb2b" providerId="ADAL" clId="{D437C12E-6F6F-4FBD-A0A5-E7E26ECED252}" dt="2024-05-16T11:34:54.285" v="36" actId="1076"/>
      <pc:docMkLst>
        <pc:docMk/>
      </pc:docMkLst>
      <pc:sldChg chg="addSp delSp modSp new mod">
        <pc:chgData name="Sujan Dahal" userId="07be422d-87ef-4a38-85d9-cb63f0a5eb2b" providerId="ADAL" clId="{D437C12E-6F6F-4FBD-A0A5-E7E26ECED252}" dt="2024-05-16T11:34:54.285" v="36" actId="1076"/>
        <pc:sldMkLst>
          <pc:docMk/>
          <pc:sldMk cId="2836576561" sldId="705"/>
        </pc:sldMkLst>
        <pc:spChg chg="del">
          <ac:chgData name="Sujan Dahal" userId="07be422d-87ef-4a38-85d9-cb63f0a5eb2b" providerId="ADAL" clId="{D437C12E-6F6F-4FBD-A0A5-E7E26ECED252}" dt="2024-05-16T11:25:44.260" v="1" actId="22"/>
          <ac:spMkLst>
            <pc:docMk/>
            <pc:sldMk cId="2836576561" sldId="705"/>
            <ac:spMk id="2" creationId="{687860F1-3DE8-5C0E-1A37-0C16D49DAF64}"/>
          </ac:spMkLst>
        </pc:spChg>
        <pc:spChg chg="mod">
          <ac:chgData name="Sujan Dahal" userId="07be422d-87ef-4a38-85d9-cb63f0a5eb2b" providerId="ADAL" clId="{D437C12E-6F6F-4FBD-A0A5-E7E26ECED252}" dt="2024-05-16T11:26:36.075" v="10"/>
          <ac:spMkLst>
            <pc:docMk/>
            <pc:sldMk cId="2836576561" sldId="705"/>
            <ac:spMk id="3" creationId="{529BC535-FCC9-21FC-B1D7-607DF5FCF973}"/>
          </ac:spMkLst>
        </pc:spChg>
        <pc:spChg chg="add del mod">
          <ac:chgData name="Sujan Dahal" userId="07be422d-87ef-4a38-85d9-cb63f0a5eb2b" providerId="ADAL" clId="{D437C12E-6F6F-4FBD-A0A5-E7E26ECED252}" dt="2024-05-16T11:34:50.251" v="35" actId="22"/>
          <ac:spMkLst>
            <pc:docMk/>
            <pc:sldMk cId="2836576561" sldId="705"/>
            <ac:spMk id="12" creationId="{1EEEC5D4-168F-76FB-A6C5-D7FF87C5C96C}"/>
          </ac:spMkLst>
        </pc:spChg>
        <pc:picChg chg="add del mod ord">
          <ac:chgData name="Sujan Dahal" userId="07be422d-87ef-4a38-85d9-cb63f0a5eb2b" providerId="ADAL" clId="{D437C12E-6F6F-4FBD-A0A5-E7E26ECED252}" dt="2024-05-16T11:34:46.626" v="34" actId="478"/>
          <ac:picMkLst>
            <pc:docMk/>
            <pc:sldMk cId="2836576561" sldId="705"/>
            <ac:picMk id="5" creationId="{D2A3E47E-0421-2B53-174B-C4AF7BFFDD35}"/>
          </ac:picMkLst>
        </pc:picChg>
        <pc:picChg chg="add del mod">
          <ac:chgData name="Sujan Dahal" userId="07be422d-87ef-4a38-85d9-cb63f0a5eb2b" providerId="ADAL" clId="{D437C12E-6F6F-4FBD-A0A5-E7E26ECED252}" dt="2024-05-16T11:30:48.976" v="26" actId="478"/>
          <ac:picMkLst>
            <pc:docMk/>
            <pc:sldMk cId="2836576561" sldId="705"/>
            <ac:picMk id="6" creationId="{BB8D5D02-E17F-4E70-5066-28F3A111ADA6}"/>
          </ac:picMkLst>
        </pc:picChg>
        <pc:picChg chg="add mod">
          <ac:chgData name="Sujan Dahal" userId="07be422d-87ef-4a38-85d9-cb63f0a5eb2b" providerId="ADAL" clId="{D437C12E-6F6F-4FBD-A0A5-E7E26ECED252}" dt="2024-05-16T11:27:46.942" v="22" actId="1076"/>
          <ac:picMkLst>
            <pc:docMk/>
            <pc:sldMk cId="2836576561" sldId="705"/>
            <ac:picMk id="8" creationId="{3B295C59-CA43-DAB5-DA8F-A21D3C78FC3D}"/>
          </ac:picMkLst>
        </pc:picChg>
        <pc:picChg chg="add mod">
          <ac:chgData name="Sujan Dahal" userId="07be422d-87ef-4a38-85d9-cb63f0a5eb2b" providerId="ADAL" clId="{D437C12E-6F6F-4FBD-A0A5-E7E26ECED252}" dt="2024-05-16T11:31:03.622" v="33" actId="1076"/>
          <ac:picMkLst>
            <pc:docMk/>
            <pc:sldMk cId="2836576561" sldId="705"/>
            <ac:picMk id="10" creationId="{B058A724-BE05-4C74-8C2E-9BFE7A40C625}"/>
          </ac:picMkLst>
        </pc:picChg>
        <pc:picChg chg="add mod ord">
          <ac:chgData name="Sujan Dahal" userId="07be422d-87ef-4a38-85d9-cb63f0a5eb2b" providerId="ADAL" clId="{D437C12E-6F6F-4FBD-A0A5-E7E26ECED252}" dt="2024-05-16T11:34:54.285" v="36" actId="1076"/>
          <ac:picMkLst>
            <pc:docMk/>
            <pc:sldMk cId="2836576561" sldId="705"/>
            <ac:picMk id="14" creationId="{70AC9147-B404-0A6D-DB1D-D8B509A66D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9FBC1-C901-4812-8376-88E50A734257}" type="datetimeFigureOut">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65103-C180-4DEF-A217-0C6FE0EA5F1B}" type="slidenum">
              <a:t>‹#›</a:t>
            </a:fld>
            <a:endParaRPr lang="en-US"/>
          </a:p>
        </p:txBody>
      </p:sp>
    </p:spTree>
    <p:extLst>
      <p:ext uri="{BB962C8B-B14F-4D97-AF65-F5344CB8AC3E}">
        <p14:creationId xmlns:p14="http://schemas.microsoft.com/office/powerpoint/2010/main" val="189811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9DD76-6F3D-1A42-8AFB-7E5F8ED43188}" type="slidenum">
              <a:rPr lang="en-US" smtClean="0"/>
              <a:t>8</a:t>
            </a:fld>
            <a:endParaRPr lang="en-US"/>
          </a:p>
        </p:txBody>
      </p:sp>
    </p:spTree>
    <p:extLst>
      <p:ext uri="{BB962C8B-B14F-4D97-AF65-F5344CB8AC3E}">
        <p14:creationId xmlns:p14="http://schemas.microsoft.com/office/powerpoint/2010/main" val="1344613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127000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407670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11776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240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1256688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69474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spTree>
    <p:extLst>
      <p:ext uri="{BB962C8B-B14F-4D97-AF65-F5344CB8AC3E}">
        <p14:creationId xmlns:p14="http://schemas.microsoft.com/office/powerpoint/2010/main" val="753561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2169119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978893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083490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423334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3281510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269033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2483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455490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607822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3629355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436186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76033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3901955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1_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290896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10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830842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065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182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305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401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974852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97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822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7516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797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87289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1810032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3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2990643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4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1796157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5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162891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0695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2719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6700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369786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27108402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1703620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hyperlink" Target="https://fhi360web.sharepoint.com/:p:/r/teams/nepal/Intranet/Shared%20Documents/Admin%20and%20Finance%20Units/CMS%20Unit/EpiC%20Nepal/1.General/10.Financial%20Orientation,%20Workshop%20%26%20Meeting/8.%20Grants%20and%20Financial%20Management%20Training%20May%2022-24,%202024,%20Pokhara,%20Kaski/Presentation%20Slides/Day%202/Session%202%20-%20Payroll%20Management.pptx?d=w954c2c826787438f81100a1d7d92df92&amp;csf=1&amp;web=1&amp;e=E9BqQh"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D03B74-1AB0-DC37-1437-24DD3C2CCF14}"/>
              </a:ext>
            </a:extLst>
          </p:cNvPr>
          <p:cNvSpPr>
            <a:spLocks noGrp="1"/>
          </p:cNvSpPr>
          <p:nvPr>
            <p:ph idx="1"/>
          </p:nvPr>
        </p:nvSpPr>
        <p:spPr>
          <a:xfrm>
            <a:off x="841248" y="1291751"/>
            <a:ext cx="10515600" cy="5011598"/>
          </a:xfrm>
        </p:spPr>
        <p:txBody>
          <a:bodyPr vert="horz" lIns="91440" tIns="45720" rIns="91440" bIns="45720" rtlCol="0" anchor="t">
            <a:normAutofit/>
          </a:bodyPr>
          <a:lstStyle/>
          <a:p>
            <a:pPr marL="0" indent="0">
              <a:lnSpc>
                <a:spcPct val="150000"/>
              </a:lnSpc>
              <a:buNone/>
            </a:pPr>
            <a:r>
              <a:rPr lang="en-US" b="1">
                <a:latin typeface="Noto Sans"/>
                <a:ea typeface="Noto Sans"/>
                <a:cs typeface="Noto Sans"/>
              </a:rPr>
              <a:t>Compensation:</a:t>
            </a:r>
            <a:r>
              <a:rPr lang="en-US">
                <a:latin typeface="Noto Sans"/>
                <a:ea typeface="Noto Sans"/>
                <a:cs typeface="Noto Sans"/>
              </a:rPr>
              <a:t> includes salaries, wages, fringe benefits, pension </a:t>
            </a:r>
            <a:r>
              <a:rPr lang="en-US" err="1">
                <a:latin typeface="Noto Sans"/>
                <a:ea typeface="Noto Sans"/>
                <a:cs typeface="Noto Sans"/>
              </a:rPr>
              <a:t>etc</a:t>
            </a:r>
            <a:endParaRPr lang="en-US">
              <a:latin typeface="Noto Sans"/>
              <a:ea typeface="Noto Sans"/>
              <a:cs typeface="Noto Sans"/>
            </a:endParaRPr>
          </a:p>
          <a:p>
            <a:pPr marL="0" indent="0">
              <a:lnSpc>
                <a:spcPct val="150000"/>
              </a:lnSpc>
              <a:buNone/>
            </a:pPr>
            <a:r>
              <a:rPr lang="en-US" b="1">
                <a:latin typeface="Noto Sans"/>
                <a:ea typeface="Noto Sans"/>
                <a:cs typeface="Noto Sans"/>
              </a:rPr>
              <a:t>Allowability</a:t>
            </a:r>
            <a:r>
              <a:rPr lang="en-US">
                <a:latin typeface="Noto Sans"/>
                <a:ea typeface="Noto Sans"/>
                <a:cs typeface="Noto Sans"/>
              </a:rPr>
              <a:t>: </a:t>
            </a:r>
            <a:endParaRPr lang="en-US"/>
          </a:p>
          <a:p>
            <a:pPr lvl="1">
              <a:lnSpc>
                <a:spcPct val="150000"/>
              </a:lnSpc>
              <a:buFont typeface="Courier New" panose="020B0604020202020204" pitchFamily="34" charset="0"/>
              <a:buChar char="o"/>
            </a:pPr>
            <a:r>
              <a:rPr lang="en-US" sz="2400">
                <a:latin typeface="Noto Sans"/>
                <a:ea typeface="Noto Sans"/>
                <a:cs typeface="Noto Sans"/>
              </a:rPr>
              <a:t>Established Policy, </a:t>
            </a:r>
          </a:p>
          <a:p>
            <a:pPr lvl="1">
              <a:lnSpc>
                <a:spcPct val="150000"/>
              </a:lnSpc>
              <a:buFont typeface="Courier New" panose="020B0604020202020204" pitchFamily="34" charset="0"/>
              <a:buChar char="o"/>
            </a:pPr>
            <a:r>
              <a:rPr lang="en-US" sz="2400">
                <a:latin typeface="Noto Sans"/>
                <a:ea typeface="Noto Sans"/>
                <a:cs typeface="Noto Sans"/>
              </a:rPr>
              <a:t>National/Local Laws, </a:t>
            </a:r>
            <a:endParaRPr lang="en-US" sz="2400"/>
          </a:p>
          <a:p>
            <a:pPr lvl="1">
              <a:lnSpc>
                <a:spcPct val="150000"/>
              </a:lnSpc>
              <a:buFont typeface="Courier New" panose="020B0604020202020204" pitchFamily="34" charset="0"/>
              <a:buChar char="o"/>
            </a:pPr>
            <a:r>
              <a:rPr lang="en-US" sz="2400">
                <a:latin typeface="Noto Sans"/>
                <a:ea typeface="Noto Sans"/>
                <a:cs typeface="Noto Sans"/>
              </a:rPr>
              <a:t>Meets USAID standard of supporting documents, </a:t>
            </a:r>
            <a:endParaRPr lang="en-US" sz="2400"/>
          </a:p>
          <a:p>
            <a:pPr lvl="1">
              <a:lnSpc>
                <a:spcPct val="150000"/>
              </a:lnSpc>
              <a:buFont typeface="Courier New" panose="020B0604020202020204" pitchFamily="34" charset="0"/>
              <a:buChar char="o"/>
            </a:pPr>
            <a:r>
              <a:rPr lang="en-US" sz="2400">
                <a:latin typeface="Noto Sans"/>
                <a:ea typeface="Noto Sans"/>
                <a:cs typeface="Noto Sans"/>
              </a:rPr>
              <a:t>Must applied consistently to USAID and non-USAID.</a:t>
            </a:r>
            <a:endParaRPr lang="en-US" sz="2400"/>
          </a:p>
        </p:txBody>
      </p:sp>
      <p:sp>
        <p:nvSpPr>
          <p:cNvPr id="3" name="Title 2">
            <a:extLst>
              <a:ext uri="{FF2B5EF4-FFF2-40B4-BE49-F238E27FC236}">
                <a16:creationId xmlns:a16="http://schemas.microsoft.com/office/drawing/2014/main" id="{5FFA6F93-0BA3-30D2-DC87-778A65975AA2}"/>
              </a:ext>
            </a:extLst>
          </p:cNvPr>
          <p:cNvSpPr>
            <a:spLocks noGrp="1"/>
          </p:cNvSpPr>
          <p:nvPr>
            <p:ph type="title"/>
          </p:nvPr>
        </p:nvSpPr>
        <p:spPr/>
        <p:txBody>
          <a:bodyPr/>
          <a:lstStyle/>
          <a:p>
            <a:r>
              <a:rPr lang="en-US">
                <a:latin typeface="Noto Sans"/>
                <a:ea typeface="Noto Sans"/>
                <a:cs typeface="Noto Sans"/>
              </a:rPr>
              <a:t>Compensation: Personal Services</a:t>
            </a:r>
            <a:endParaRPr lang="en-US" err="1"/>
          </a:p>
        </p:txBody>
      </p:sp>
    </p:spTree>
    <p:extLst>
      <p:ext uri="{BB962C8B-B14F-4D97-AF65-F5344CB8AC3E}">
        <p14:creationId xmlns:p14="http://schemas.microsoft.com/office/powerpoint/2010/main" val="415804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D03B74-1AB0-DC37-1437-24DD3C2CCF14}"/>
              </a:ext>
            </a:extLst>
          </p:cNvPr>
          <p:cNvSpPr>
            <a:spLocks noGrp="1"/>
          </p:cNvSpPr>
          <p:nvPr>
            <p:ph idx="1"/>
          </p:nvPr>
        </p:nvSpPr>
        <p:spPr>
          <a:xfrm>
            <a:off x="841248" y="1291751"/>
            <a:ext cx="10515600" cy="5011598"/>
          </a:xfrm>
        </p:spPr>
        <p:txBody>
          <a:bodyPr vert="horz" lIns="91440" tIns="45720" rIns="91440" bIns="45720" rtlCol="0" anchor="t">
            <a:normAutofit/>
          </a:bodyPr>
          <a:lstStyle/>
          <a:p>
            <a:pPr marL="0" indent="0" algn="l">
              <a:buNone/>
            </a:pPr>
            <a:endParaRPr lang="en-US" b="1" i="0">
              <a:effectLst/>
              <a:latin typeface="var( --e-global-typography-primary-font-family )"/>
            </a:endParaRPr>
          </a:p>
          <a:p>
            <a:r>
              <a:rPr lang="en-US" b="1" i="0">
                <a:effectLst/>
                <a:latin typeface="var( --e-global-typography-primary-font-family )"/>
              </a:rPr>
              <a:t>An efficient payroll system is the backbone of any successful organization. It ensures employees are paid accurately and on time, while keeping the company compliant with tax regulations and labor laws</a:t>
            </a:r>
          </a:p>
          <a:p>
            <a:r>
              <a:rPr lang="en-US" b="1" i="0">
                <a:effectLst/>
                <a:latin typeface="var( --e-global-typography-primary-font-family )"/>
              </a:rPr>
              <a:t>The Payroll management system deals with the financial aspects of employee’s salary, allowances, deductions, gross pay, net pay </a:t>
            </a:r>
            <a:r>
              <a:rPr lang="en-US" b="1" i="0" err="1">
                <a:effectLst/>
                <a:latin typeface="var( --e-global-typography-primary-font-family )"/>
              </a:rPr>
              <a:t>etc</a:t>
            </a:r>
            <a:r>
              <a:rPr lang="en-US" b="1" i="0">
                <a:effectLst/>
                <a:latin typeface="var( --e-global-typography-primary-font-family )"/>
              </a:rPr>
              <a:t> and generation of pay slips for a specified period.</a:t>
            </a:r>
          </a:p>
        </p:txBody>
      </p:sp>
      <p:sp>
        <p:nvSpPr>
          <p:cNvPr id="3" name="Title 2">
            <a:extLst>
              <a:ext uri="{FF2B5EF4-FFF2-40B4-BE49-F238E27FC236}">
                <a16:creationId xmlns:a16="http://schemas.microsoft.com/office/drawing/2014/main" id="{5FFA6F93-0BA3-30D2-DC87-778A65975AA2}"/>
              </a:ext>
            </a:extLst>
          </p:cNvPr>
          <p:cNvSpPr>
            <a:spLocks noGrp="1"/>
          </p:cNvSpPr>
          <p:nvPr>
            <p:ph type="title"/>
          </p:nvPr>
        </p:nvSpPr>
        <p:spPr/>
        <p:txBody>
          <a:bodyPr/>
          <a:lstStyle/>
          <a:p>
            <a:r>
              <a:rPr lang="en-US">
                <a:latin typeface="Noto Sans"/>
                <a:ea typeface="Noto Sans"/>
                <a:cs typeface="Noto Sans"/>
              </a:rPr>
              <a:t>Payroll Management</a:t>
            </a:r>
            <a:endParaRPr lang="en-US"/>
          </a:p>
        </p:txBody>
      </p:sp>
    </p:spTree>
    <p:extLst>
      <p:ext uri="{BB962C8B-B14F-4D97-AF65-F5344CB8AC3E}">
        <p14:creationId xmlns:p14="http://schemas.microsoft.com/office/powerpoint/2010/main" val="59054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768C7D-7A8C-D28B-84FF-34B2C8E205FD}"/>
              </a:ext>
            </a:extLst>
          </p:cNvPr>
          <p:cNvSpPr>
            <a:spLocks noGrp="1"/>
          </p:cNvSpPr>
          <p:nvPr>
            <p:ph idx="1"/>
          </p:nvPr>
        </p:nvSpPr>
        <p:spPr/>
        <p:txBody>
          <a:bodyPr>
            <a:normAutofit/>
          </a:bodyPr>
          <a:lstStyle/>
          <a:p>
            <a:pPr marL="0" indent="0">
              <a:buNone/>
            </a:pPr>
            <a:r>
              <a:rPr lang="en-US" sz="1400" b="1"/>
              <a:t>Preparing payroll involves several crucial steps to ensure accuracy and compliance with legal requirements. Here are some key things to consider</a:t>
            </a:r>
            <a:r>
              <a:rPr lang="en-US" sz="1400"/>
              <a:t>:</a:t>
            </a:r>
          </a:p>
          <a:p>
            <a:r>
              <a:rPr lang="en-US" sz="1400" b="1"/>
              <a:t>Employee Information</a:t>
            </a:r>
            <a:r>
              <a:rPr lang="en-US" sz="1400"/>
              <a:t>: </a:t>
            </a:r>
            <a:r>
              <a:rPr lang="en-US" sz="1600">
                <a:solidFill>
                  <a:srgbClr val="0D0D0D"/>
                </a:solidFill>
                <a:latin typeface="Söhne"/>
              </a:rPr>
              <a:t>We must ensure that we have accurate and up-to-date information for each employee, including their full name, address, social security number, tax withholding information, staff agreement ,salary or wage rate, and any applicable deductions or benefits.</a:t>
            </a:r>
          </a:p>
          <a:p>
            <a:r>
              <a:rPr lang="en-US" sz="1400" b="1"/>
              <a:t>Time sheet/ LOE report/Hours Worked</a:t>
            </a:r>
            <a:r>
              <a:rPr lang="en-US" sz="1400"/>
              <a:t>: </a:t>
            </a:r>
            <a:r>
              <a:rPr lang="en-US" sz="1600">
                <a:solidFill>
                  <a:srgbClr val="0D0D0D"/>
                </a:solidFill>
                <a:latin typeface="Söhne"/>
              </a:rPr>
              <a:t>Track and record the number of hours worked by each employee during the pay period, including regular hours, overtime hours( as provision on policy), and any other types of hours (e.g., vacation, sick leave).</a:t>
            </a:r>
          </a:p>
          <a:p>
            <a:r>
              <a:rPr lang="en-US" sz="1400" b="1"/>
              <a:t>Employee Benefits, Bonuses ,overtime :</a:t>
            </a:r>
            <a:r>
              <a:rPr lang="en-US" sz="1100" b="1" i="0">
                <a:solidFill>
                  <a:srgbClr val="0D0D0D"/>
                </a:solidFill>
                <a:effectLst/>
                <a:latin typeface="Söhne"/>
              </a:rPr>
              <a:t> </a:t>
            </a:r>
            <a:r>
              <a:rPr lang="en-US" sz="1600" i="0">
                <a:solidFill>
                  <a:srgbClr val="0D0D0D"/>
                </a:solidFill>
                <a:effectLst/>
                <a:latin typeface="Söhne"/>
              </a:rPr>
              <a:t>Calculate benefits, bonuses, overtime pay for eligible employees according to policy, provision and laws. Ensure compliance with regulations regarding overtime rates and any exemptions that may apply and that need to be included in the payroll calculations.</a:t>
            </a:r>
          </a:p>
          <a:p>
            <a:r>
              <a:rPr lang="en-US" sz="1400" b="1"/>
              <a:t>Deductions and Withholdings</a:t>
            </a:r>
            <a:r>
              <a:rPr lang="en-US" sz="1600"/>
              <a:t>: </a:t>
            </a:r>
            <a:r>
              <a:rPr lang="en-US" sz="1600">
                <a:solidFill>
                  <a:srgbClr val="0D0D0D"/>
                </a:solidFill>
                <a:latin typeface="Söhne"/>
              </a:rPr>
              <a:t>Deduct income taxes, as well as any other applicable withholdings such as Social Security, Medical, health insurance premiums, retirement contributions.</a:t>
            </a:r>
          </a:p>
          <a:p>
            <a:r>
              <a:rPr lang="en-US" sz="1400" b="1"/>
              <a:t>Review and Reconciliation</a:t>
            </a:r>
            <a:r>
              <a:rPr lang="en-US" sz="1600">
                <a:solidFill>
                  <a:srgbClr val="0D0D0D"/>
                </a:solidFill>
                <a:latin typeface="Söhne"/>
              </a:rPr>
              <a:t>: Review payroll sheet/reports and reconcile payroll data tax calculation sheet to ensure accuracy before processing payments to employees.</a:t>
            </a:r>
          </a:p>
        </p:txBody>
      </p:sp>
      <p:sp>
        <p:nvSpPr>
          <p:cNvPr id="3" name="Title 2">
            <a:extLst>
              <a:ext uri="{FF2B5EF4-FFF2-40B4-BE49-F238E27FC236}">
                <a16:creationId xmlns:a16="http://schemas.microsoft.com/office/drawing/2014/main" id="{0E69F254-FCE2-7CA6-869A-F1C9DFD91D70}"/>
              </a:ext>
            </a:extLst>
          </p:cNvPr>
          <p:cNvSpPr>
            <a:spLocks noGrp="1"/>
          </p:cNvSpPr>
          <p:nvPr>
            <p:ph type="title"/>
          </p:nvPr>
        </p:nvSpPr>
        <p:spPr/>
        <p:txBody>
          <a:bodyPr>
            <a:normAutofit fontScale="90000"/>
          </a:bodyPr>
          <a:lstStyle/>
          <a:p>
            <a:r>
              <a:rPr lang="en-US" sz="2700"/>
              <a:t>Payroll Management - key things to consider while making payroll</a:t>
            </a:r>
            <a:br>
              <a:rPr lang="en-US"/>
            </a:br>
            <a:endParaRPr lang="en-US"/>
          </a:p>
        </p:txBody>
      </p:sp>
    </p:spTree>
    <p:extLst>
      <p:ext uri="{BB962C8B-B14F-4D97-AF65-F5344CB8AC3E}">
        <p14:creationId xmlns:p14="http://schemas.microsoft.com/office/powerpoint/2010/main" val="138701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AD77D-236A-8A95-0947-22E1699C52F2}"/>
              </a:ext>
            </a:extLst>
          </p:cNvPr>
          <p:cNvSpPr>
            <a:spLocks noGrp="1"/>
          </p:cNvSpPr>
          <p:nvPr>
            <p:ph idx="1"/>
          </p:nvPr>
        </p:nvSpPr>
        <p:spPr>
          <a:xfrm>
            <a:off x="411877" y="1401416"/>
            <a:ext cx="10576825" cy="4980499"/>
          </a:xfrm>
        </p:spPr>
        <p:txBody>
          <a:bodyPr/>
          <a:lstStyle/>
          <a:p>
            <a:pPr marL="0" indent="0">
              <a:buNone/>
            </a:pPr>
            <a:r>
              <a:rPr lang="en-US" sz="1600" b="1"/>
              <a:t>Payroll Cycle </a:t>
            </a:r>
            <a:r>
              <a:rPr lang="en-US" sz="1600"/>
              <a:t>: </a:t>
            </a:r>
          </a:p>
          <a:p>
            <a:pPr marL="0" indent="0">
              <a:buNone/>
            </a:pPr>
            <a:r>
              <a:rPr lang="en-US" sz="1600"/>
              <a:t>Generally Nepalese organizations follow a monthly payroll cycle, so they receive their salaries at the end of every month. All employees must issue a pay slip to their employees once their salaries are credited. </a:t>
            </a:r>
          </a:p>
          <a:p>
            <a:pPr marL="0" indent="0">
              <a:buNone/>
            </a:pPr>
            <a:r>
              <a:rPr lang="en-US" sz="1600" b="1"/>
              <a:t>Applicable tax rate as per income tax act</a:t>
            </a:r>
          </a:p>
          <a:p>
            <a:pPr marL="0" indent="0">
              <a:buNone/>
            </a:pPr>
            <a:r>
              <a:rPr lang="en-US" sz="1600" b="1">
                <a:latin typeface="Roboto Condensed" panose="02000000000000000000" pitchFamily="2" charset="0"/>
                <a:ea typeface="Roboto Condensed" panose="02000000000000000000" pitchFamily="2" charset="0"/>
                <a:cs typeface="Roboto Condensed" panose="02000000000000000000" pitchFamily="2" charset="0"/>
              </a:rPr>
              <a:t>For Couple</a:t>
            </a:r>
            <a:r>
              <a:rPr lang="en-US" sz="2400" b="1" i="0" u="none" strike="noStrike" baseline="0">
                <a:solidFill>
                  <a:srgbClr val="000000"/>
                </a:solidFill>
                <a:latin typeface="Calibri" panose="020F0502020204030204" pitchFamily="34" charset="0"/>
              </a:rPr>
              <a:t>				                              	 </a:t>
            </a:r>
            <a:r>
              <a:rPr lang="en-US" sz="1600" b="1">
                <a:latin typeface="Roboto Condensed" panose="02000000000000000000" pitchFamily="2" charset="0"/>
                <a:ea typeface="Roboto Condensed" panose="02000000000000000000" pitchFamily="2" charset="0"/>
                <a:cs typeface="Roboto Condensed" panose="02000000000000000000" pitchFamily="2" charset="0"/>
              </a:rPr>
              <a:t>For Single</a:t>
            </a:r>
          </a:p>
          <a:p>
            <a:endParaRPr lang="en-US"/>
          </a:p>
        </p:txBody>
      </p:sp>
      <p:sp>
        <p:nvSpPr>
          <p:cNvPr id="3" name="Title 2">
            <a:extLst>
              <a:ext uri="{FF2B5EF4-FFF2-40B4-BE49-F238E27FC236}">
                <a16:creationId xmlns:a16="http://schemas.microsoft.com/office/drawing/2014/main" id="{19EE1899-2B6B-E067-2813-858C364B2ED3}"/>
              </a:ext>
            </a:extLst>
          </p:cNvPr>
          <p:cNvSpPr>
            <a:spLocks noGrp="1"/>
          </p:cNvSpPr>
          <p:nvPr>
            <p:ph type="title"/>
          </p:nvPr>
        </p:nvSpPr>
        <p:spPr/>
        <p:txBody>
          <a:bodyPr/>
          <a:lstStyle/>
          <a:p>
            <a:r>
              <a:rPr lang="en-US"/>
              <a:t>Payroll Management</a:t>
            </a:r>
          </a:p>
        </p:txBody>
      </p:sp>
      <p:pic>
        <p:nvPicPr>
          <p:cNvPr id="4" name="table">
            <a:extLst>
              <a:ext uri="{FF2B5EF4-FFF2-40B4-BE49-F238E27FC236}">
                <a16:creationId xmlns:a16="http://schemas.microsoft.com/office/drawing/2014/main" id="{4FFD18D3-5A96-2DCC-F0E2-D9570A4D928F}"/>
              </a:ext>
            </a:extLst>
          </p:cNvPr>
          <p:cNvPicPr>
            <a:picLocks noChangeAspect="1"/>
          </p:cNvPicPr>
          <p:nvPr/>
        </p:nvPicPr>
        <p:blipFill>
          <a:blip r:embed="rId2"/>
          <a:stretch>
            <a:fillRect/>
          </a:stretch>
        </p:blipFill>
        <p:spPr>
          <a:xfrm>
            <a:off x="411878" y="3141759"/>
            <a:ext cx="4100209" cy="3240157"/>
          </a:xfrm>
          <a:prstGeom prst="rect">
            <a:avLst/>
          </a:prstGeom>
        </p:spPr>
      </p:pic>
      <p:pic>
        <p:nvPicPr>
          <p:cNvPr id="5" name="table">
            <a:extLst>
              <a:ext uri="{FF2B5EF4-FFF2-40B4-BE49-F238E27FC236}">
                <a16:creationId xmlns:a16="http://schemas.microsoft.com/office/drawing/2014/main" id="{09F5E8B4-7069-772D-4FA5-44AD8E99880E}"/>
              </a:ext>
            </a:extLst>
          </p:cNvPr>
          <p:cNvPicPr>
            <a:picLocks noChangeAspect="1"/>
          </p:cNvPicPr>
          <p:nvPr/>
        </p:nvPicPr>
        <p:blipFill>
          <a:blip r:embed="rId3"/>
          <a:stretch>
            <a:fillRect/>
          </a:stretch>
        </p:blipFill>
        <p:spPr>
          <a:xfrm>
            <a:off x="5684536" y="3097033"/>
            <a:ext cx="4131436" cy="3240157"/>
          </a:xfrm>
          <a:prstGeom prst="rect">
            <a:avLst/>
          </a:prstGeom>
        </p:spPr>
      </p:pic>
    </p:spTree>
    <p:extLst>
      <p:ext uri="{BB962C8B-B14F-4D97-AF65-F5344CB8AC3E}">
        <p14:creationId xmlns:p14="http://schemas.microsoft.com/office/powerpoint/2010/main" val="245052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72538-1C69-E176-FB63-85C80F7576AE}"/>
              </a:ext>
            </a:extLst>
          </p:cNvPr>
          <p:cNvSpPr>
            <a:spLocks noGrp="1"/>
          </p:cNvSpPr>
          <p:nvPr>
            <p:ph idx="1"/>
          </p:nvPr>
        </p:nvSpPr>
        <p:spPr>
          <a:xfrm>
            <a:off x="841248" y="1645919"/>
            <a:ext cx="10515600" cy="4699221"/>
          </a:xfrm>
        </p:spPr>
        <p:txBody>
          <a:bodyPr>
            <a:normAutofit lnSpcReduction="10000"/>
          </a:bodyPr>
          <a:lstStyle/>
          <a:p>
            <a:r>
              <a:rPr lang="en-US" sz="1800" b="1"/>
              <a:t>life insurance Premium </a:t>
            </a:r>
            <a:r>
              <a:rPr lang="en-US"/>
              <a:t>: </a:t>
            </a:r>
            <a:r>
              <a:rPr lang="en-US" sz="1900">
                <a:solidFill>
                  <a:srgbClr val="0D0D0D"/>
                </a:solidFill>
                <a:latin typeface="Söhne"/>
              </a:rPr>
              <a:t>A natural person who has procured life insurance and paid the premium amount thereon shall be entitled to a deduction from the taxable income the lower of the actual annual insurance premium or </a:t>
            </a:r>
            <a:r>
              <a:rPr lang="en-US" sz="1900" b="1">
                <a:solidFill>
                  <a:srgbClr val="0D0D0D"/>
                </a:solidFill>
                <a:latin typeface="Söhne"/>
              </a:rPr>
              <a:t>NRs 40,000</a:t>
            </a:r>
            <a:r>
              <a:rPr lang="en-US" sz="2300">
                <a:solidFill>
                  <a:srgbClr val="0D0D0D"/>
                </a:solidFill>
                <a:latin typeface="Söhne"/>
              </a:rPr>
              <a:t>.</a:t>
            </a:r>
          </a:p>
          <a:p>
            <a:r>
              <a:rPr lang="en-US"/>
              <a:t> </a:t>
            </a:r>
            <a:r>
              <a:rPr lang="en-US" sz="1800" b="1"/>
              <a:t>Health insurance Premium</a:t>
            </a:r>
            <a:r>
              <a:rPr lang="en-US" sz="2100" b="1"/>
              <a:t>: </a:t>
            </a:r>
            <a:r>
              <a:rPr lang="en-US" sz="1900">
                <a:solidFill>
                  <a:srgbClr val="0D0D0D"/>
                </a:solidFill>
                <a:latin typeface="Söhne"/>
              </a:rPr>
              <a:t>A natural person who has insured with a resident insurer/insurance company for health insurance shall be entitled to a deduction from the taxable income the lower of the actual premium paid or </a:t>
            </a:r>
            <a:r>
              <a:rPr lang="en-US" sz="1900" b="1">
                <a:solidFill>
                  <a:srgbClr val="0D0D0D"/>
                </a:solidFill>
                <a:latin typeface="Söhne"/>
              </a:rPr>
              <a:t>NRs 20,000</a:t>
            </a:r>
            <a:r>
              <a:rPr lang="en-US" sz="1900">
                <a:solidFill>
                  <a:srgbClr val="0D0D0D"/>
                </a:solidFill>
                <a:latin typeface="Söhne"/>
              </a:rPr>
              <a:t>.</a:t>
            </a:r>
          </a:p>
          <a:p>
            <a:r>
              <a:rPr lang="en-US" sz="1800" b="1"/>
              <a:t>Building Insurance Premium</a:t>
            </a:r>
            <a:r>
              <a:rPr lang="en-US" sz="2100" b="1"/>
              <a:t>: </a:t>
            </a:r>
            <a:r>
              <a:rPr lang="en-US" sz="1900">
                <a:solidFill>
                  <a:srgbClr val="0D0D0D"/>
                </a:solidFill>
                <a:latin typeface="Söhne"/>
              </a:rPr>
              <a:t>A resident natural person who has insured a private building in his/her ownership with a resident insurer/insurance company shall be entitled to a deduction from the taxable income the lower of the actual annual premium paid or </a:t>
            </a:r>
            <a:r>
              <a:rPr lang="en-US" sz="1900" b="1">
                <a:solidFill>
                  <a:srgbClr val="0D0D0D"/>
                </a:solidFill>
                <a:latin typeface="Söhne"/>
              </a:rPr>
              <a:t>NRs 5,000</a:t>
            </a:r>
            <a:r>
              <a:rPr lang="en-US" sz="1900"/>
              <a:t>.</a:t>
            </a:r>
          </a:p>
          <a:p>
            <a:r>
              <a:rPr lang="en-US" sz="1800" b="1"/>
              <a:t>Contribution to Approved Retirement Fund: </a:t>
            </a:r>
            <a:r>
              <a:rPr lang="en-US" sz="1900">
                <a:solidFill>
                  <a:srgbClr val="0D0D0D"/>
                </a:solidFill>
                <a:latin typeface="Söhne"/>
              </a:rPr>
              <a:t>In respect of contribution to an approved retirement fund, 1/3rd of taxable income or NRs 300,000 (NRs 500,000 if the contribution is done in SSF) or actual contribution whichever is lower.</a:t>
            </a:r>
          </a:p>
          <a:p>
            <a:pPr>
              <a:lnSpc>
                <a:spcPct val="105000"/>
              </a:lnSpc>
            </a:pPr>
            <a:r>
              <a:rPr lang="en-US" sz="1800" b="1"/>
              <a:t>Remote Area Benefit- </a:t>
            </a:r>
            <a:r>
              <a:rPr lang="en-US" sz="1900">
                <a:solidFill>
                  <a:srgbClr val="0D0D0D"/>
                </a:solidFill>
                <a:latin typeface="Söhne"/>
              </a:rPr>
              <a:t>NRs. 10,000 to NRs. 50,000 (Based on the Working Area)</a:t>
            </a:r>
          </a:p>
          <a:p>
            <a:r>
              <a:rPr lang="en-US" sz="1800" b="1"/>
              <a:t>Handicapped Benefit- </a:t>
            </a:r>
            <a:r>
              <a:rPr lang="en-US" sz="1900">
                <a:solidFill>
                  <a:srgbClr val="0D0D0D"/>
                </a:solidFill>
                <a:latin typeface="Söhne"/>
              </a:rPr>
              <a:t>For Couple NRs. 300,000 or For Single NRs. 250,000</a:t>
            </a:r>
          </a:p>
        </p:txBody>
      </p:sp>
      <p:sp>
        <p:nvSpPr>
          <p:cNvPr id="3" name="Title 2">
            <a:extLst>
              <a:ext uri="{FF2B5EF4-FFF2-40B4-BE49-F238E27FC236}">
                <a16:creationId xmlns:a16="http://schemas.microsoft.com/office/drawing/2014/main" id="{5254280D-E495-1FE7-8A3A-80141B5D7BDA}"/>
              </a:ext>
            </a:extLst>
          </p:cNvPr>
          <p:cNvSpPr>
            <a:spLocks noGrp="1"/>
          </p:cNvSpPr>
          <p:nvPr>
            <p:ph type="title"/>
          </p:nvPr>
        </p:nvSpPr>
        <p:spPr/>
        <p:txBody>
          <a:bodyPr>
            <a:normAutofit fontScale="90000"/>
          </a:bodyPr>
          <a:lstStyle/>
          <a:p>
            <a:r>
              <a:rPr lang="en-US"/>
              <a:t>Applicable deduction in yearly Tax</a:t>
            </a:r>
            <a:br>
              <a:rPr lang="en-US"/>
            </a:br>
            <a:endParaRPr lang="en-US"/>
          </a:p>
        </p:txBody>
      </p:sp>
    </p:spTree>
    <p:extLst>
      <p:ext uri="{BB962C8B-B14F-4D97-AF65-F5344CB8AC3E}">
        <p14:creationId xmlns:p14="http://schemas.microsoft.com/office/powerpoint/2010/main" val="7388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C535-FCC9-21FC-B1D7-607DF5FCF973}"/>
              </a:ext>
            </a:extLst>
          </p:cNvPr>
          <p:cNvSpPr>
            <a:spLocks noGrp="1"/>
          </p:cNvSpPr>
          <p:nvPr>
            <p:ph type="title"/>
          </p:nvPr>
        </p:nvSpPr>
        <p:spPr/>
        <p:txBody>
          <a:bodyPr/>
          <a:lstStyle/>
          <a:p>
            <a:r>
              <a:rPr lang="en-US"/>
              <a:t>Remote Area Benefit</a:t>
            </a:r>
          </a:p>
        </p:txBody>
      </p:sp>
      <p:pic>
        <p:nvPicPr>
          <p:cNvPr id="8" name="Picture 7">
            <a:extLst>
              <a:ext uri="{FF2B5EF4-FFF2-40B4-BE49-F238E27FC236}">
                <a16:creationId xmlns:a16="http://schemas.microsoft.com/office/drawing/2014/main" id="{3B295C59-CA43-DAB5-DA8F-A21D3C78FC3D}"/>
              </a:ext>
            </a:extLst>
          </p:cNvPr>
          <p:cNvPicPr>
            <a:picLocks noChangeAspect="1"/>
          </p:cNvPicPr>
          <p:nvPr/>
        </p:nvPicPr>
        <p:blipFill>
          <a:blip r:embed="rId2"/>
          <a:stretch>
            <a:fillRect/>
          </a:stretch>
        </p:blipFill>
        <p:spPr>
          <a:xfrm>
            <a:off x="7119594" y="1534919"/>
            <a:ext cx="2980823" cy="4292806"/>
          </a:xfrm>
          <a:prstGeom prst="rect">
            <a:avLst/>
          </a:prstGeom>
        </p:spPr>
      </p:pic>
      <p:pic>
        <p:nvPicPr>
          <p:cNvPr id="10" name="Picture 9">
            <a:extLst>
              <a:ext uri="{FF2B5EF4-FFF2-40B4-BE49-F238E27FC236}">
                <a16:creationId xmlns:a16="http://schemas.microsoft.com/office/drawing/2014/main" id="{B058A724-BE05-4C74-8C2E-9BFE7A40C625}"/>
              </a:ext>
            </a:extLst>
          </p:cNvPr>
          <p:cNvPicPr>
            <a:picLocks noChangeAspect="1"/>
          </p:cNvPicPr>
          <p:nvPr/>
        </p:nvPicPr>
        <p:blipFill>
          <a:blip r:embed="rId3"/>
          <a:stretch>
            <a:fillRect/>
          </a:stretch>
        </p:blipFill>
        <p:spPr>
          <a:xfrm>
            <a:off x="93811" y="1926656"/>
            <a:ext cx="3323122" cy="2281203"/>
          </a:xfrm>
          <a:prstGeom prst="rect">
            <a:avLst/>
          </a:prstGeom>
        </p:spPr>
      </p:pic>
      <p:pic>
        <p:nvPicPr>
          <p:cNvPr id="14" name="Content Placeholder 13">
            <a:extLst>
              <a:ext uri="{FF2B5EF4-FFF2-40B4-BE49-F238E27FC236}">
                <a16:creationId xmlns:a16="http://schemas.microsoft.com/office/drawing/2014/main" id="{70AC9147-B404-0A6D-DB1D-D8B509A66DF9}"/>
              </a:ext>
            </a:extLst>
          </p:cNvPr>
          <p:cNvPicPr>
            <a:picLocks noGrp="1" noChangeAspect="1"/>
          </p:cNvPicPr>
          <p:nvPr>
            <p:ph idx="1"/>
          </p:nvPr>
        </p:nvPicPr>
        <p:blipFill>
          <a:blip r:embed="rId4"/>
          <a:stretch>
            <a:fillRect/>
          </a:stretch>
        </p:blipFill>
        <p:spPr>
          <a:xfrm>
            <a:off x="3305915" y="1534919"/>
            <a:ext cx="3725916" cy="4389437"/>
          </a:xfrm>
        </p:spPr>
      </p:pic>
    </p:spTree>
    <p:extLst>
      <p:ext uri="{BB962C8B-B14F-4D97-AF65-F5344CB8AC3E}">
        <p14:creationId xmlns:p14="http://schemas.microsoft.com/office/powerpoint/2010/main" val="283657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0894E-C08F-7D93-68EB-8B88C7EC9F5B}"/>
              </a:ext>
            </a:extLst>
          </p:cNvPr>
          <p:cNvSpPr>
            <a:spLocks noGrp="1"/>
          </p:cNvSpPr>
          <p:nvPr>
            <p:ph idx="1"/>
          </p:nvPr>
        </p:nvSpPr>
        <p:spPr/>
        <p:txBody>
          <a:bodyPr vert="horz" lIns="91440" tIns="45720" rIns="91440" bIns="45720" rtlCol="0" anchor="t">
            <a:normAutofit/>
          </a:bodyPr>
          <a:lstStyle/>
          <a:p>
            <a:pPr marL="0" indent="0">
              <a:buNone/>
            </a:pPr>
            <a:endParaRPr lang="en-US" dirty="0"/>
          </a:p>
          <a:p>
            <a:r>
              <a:rPr lang="en-US" dirty="0">
                <a:hlinkClick r:id="rId2"/>
              </a:rPr>
              <a:t>Session 2 - Payroll Management.pptx</a:t>
            </a:r>
            <a:endParaRPr lang="en-US" dirty="0"/>
          </a:p>
        </p:txBody>
      </p:sp>
      <p:sp>
        <p:nvSpPr>
          <p:cNvPr id="3" name="Title 2">
            <a:extLst>
              <a:ext uri="{FF2B5EF4-FFF2-40B4-BE49-F238E27FC236}">
                <a16:creationId xmlns:a16="http://schemas.microsoft.com/office/drawing/2014/main" id="{93222704-4B92-A62F-FE2A-8FB39FAB8917}"/>
              </a:ext>
            </a:extLst>
          </p:cNvPr>
          <p:cNvSpPr>
            <a:spLocks noGrp="1"/>
          </p:cNvSpPr>
          <p:nvPr>
            <p:ph type="title"/>
          </p:nvPr>
        </p:nvSpPr>
        <p:spPr/>
        <p:txBody>
          <a:bodyPr/>
          <a:lstStyle/>
          <a:p>
            <a:r>
              <a:rPr lang="en-US" dirty="0">
                <a:latin typeface="Noto Sans"/>
                <a:ea typeface="Noto Sans"/>
                <a:cs typeface="Noto Sans"/>
              </a:rPr>
              <a:t>Practical session- Salary Calculation</a:t>
            </a:r>
            <a:endParaRPr lang="en-US" dirty="0"/>
          </a:p>
        </p:txBody>
      </p:sp>
    </p:spTree>
    <p:extLst>
      <p:ext uri="{BB962C8B-B14F-4D97-AF65-F5344CB8AC3E}">
        <p14:creationId xmlns:p14="http://schemas.microsoft.com/office/powerpoint/2010/main" val="4517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F114-CBD4-05C1-6EDB-80BF2BD1F507}"/>
              </a:ext>
            </a:extLst>
          </p:cNvPr>
          <p:cNvSpPr>
            <a:spLocks noGrp="1"/>
          </p:cNvSpPr>
          <p:nvPr>
            <p:ph type="ctrTitle"/>
          </p:nvPr>
        </p:nvSpPr>
        <p:spPr/>
        <p:txBody>
          <a:bodyPr/>
          <a:lstStyle/>
          <a:p>
            <a:r>
              <a:rPr lang="en-US"/>
              <a:t>Thank You!</a:t>
            </a:r>
          </a:p>
        </p:txBody>
      </p:sp>
    </p:spTree>
    <p:custDataLst>
      <p:tags r:id="rId1"/>
    </p:custDataLst>
    <p:extLst>
      <p:ext uri="{BB962C8B-B14F-4D97-AF65-F5344CB8AC3E}">
        <p14:creationId xmlns:p14="http://schemas.microsoft.com/office/powerpoint/2010/main" val="1986120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9EDF19-5CFC-460D-B10F-1BABB19856DC}">
  <ds:schemaRefs>
    <ds:schemaRef ds:uri="http://schemas.microsoft.com/office/2006/metadata/properties"/>
    <ds:schemaRef ds:uri="http://schemas.microsoft.com/office/infopath/2007/PartnerControls"/>
    <ds:schemaRef ds:uri="http://schemas.microsoft.com/sharepoint/v3"/>
    <ds:schemaRef ds:uri="6eea7b6a-57fd-40e1-bfb5-6be62a942fb0"/>
    <ds:schemaRef ds:uri="cb03afa5-9009-4d4e-b751-cafff629177b"/>
  </ds:schemaRefs>
</ds:datastoreItem>
</file>

<file path=customXml/itemProps2.xml><?xml version="1.0" encoding="utf-8"?>
<ds:datastoreItem xmlns:ds="http://schemas.openxmlformats.org/officeDocument/2006/customXml" ds:itemID="{78DEAC65-92A4-43D9-887F-656841909877}">
  <ds:schemaRefs>
    <ds:schemaRef ds:uri="http://schemas.microsoft.com/sharepoint/v3/contenttype/forms"/>
  </ds:schemaRefs>
</ds:datastoreItem>
</file>

<file path=customXml/itemProps3.xml><?xml version="1.0" encoding="utf-8"?>
<ds:datastoreItem xmlns:ds="http://schemas.openxmlformats.org/officeDocument/2006/customXml" ds:itemID="{8A28108F-29E8-4E4D-9C1F-8D0847D5C34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Compensation: Personal Services</vt:lpstr>
      <vt:lpstr>Payroll Management</vt:lpstr>
      <vt:lpstr>Payroll Management - key things to consider while making payroll </vt:lpstr>
      <vt:lpstr>Payroll Management</vt:lpstr>
      <vt:lpstr>Applicable deduction in yearly Tax </vt:lpstr>
      <vt:lpstr>Remote Area Benefit</vt:lpstr>
      <vt:lpstr>Practical session- Salary Calculation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Personal Services</dc:title>
  <dc:creator>Sujan Dahal</dc:creator>
  <cp:revision>17</cp:revision>
  <dcterms:created xsi:type="dcterms:W3CDTF">2024-05-16T09:48:22Z</dcterms:created>
  <dcterms:modified xsi:type="dcterms:W3CDTF">2024-05-20T11:17:25Z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0x010100DF2D1B1F20010A499451373BAB27C4BF</vt:lpwstr>
  </property>
  <property fmtid="{D5CDD505-2E9C-101B-9397-08002B2CF9AE}" pid="3" name="MediaServiceImageTags">
    <vt:lpwstr/>
  </property>
</Properties>
</file>