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8" r:id="rId5"/>
    <p:sldId id="704" r:id="rId6"/>
    <p:sldId id="706" r:id="rId7"/>
    <p:sldId id="709" r:id="rId8"/>
    <p:sldId id="710" r:id="rId9"/>
    <p:sldId id="711" r:id="rId10"/>
    <p:sldId id="708" r:id="rId11"/>
    <p:sldId id="707" r:id="rId12"/>
    <p:sldId id="712" r:id="rId13"/>
    <p:sldId id="713" r:id="rId14"/>
    <p:sldId id="714" r:id="rId15"/>
    <p:sldId id="715" r:id="rId16"/>
    <p:sldId id="653" r:id="rId17"/>
    <p:sldId id="654" r:id="rId18"/>
    <p:sldId id="655" r:id="rId19"/>
    <p:sldId id="656" r:id="rId20"/>
    <p:sldId id="657" r:id="rId21"/>
    <p:sldId id="658"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627FF-1096-025A-CAD6-6D0CEA7E352F}" v="17" dt="2024-05-23T07:10:05.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5" d="100"/>
          <a:sy n="95" d="100"/>
        </p:scale>
        <p:origin x="84"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jan Dahal" userId="S::sdahal@fhi360.org::07be422d-87ef-4a38-85d9-cb63f0a5eb2b" providerId="AD" clId="Web-{2FC627FF-1096-025A-CAD6-6D0CEA7E352F}"/>
    <pc:docChg chg="modSld">
      <pc:chgData name="Sujan Dahal" userId="S::sdahal@fhi360.org::07be422d-87ef-4a38-85d9-cb63f0a5eb2b" providerId="AD" clId="Web-{2FC627FF-1096-025A-CAD6-6D0CEA7E352F}" dt="2024-05-23T07:10:05.454" v="16" actId="20577"/>
      <pc:docMkLst>
        <pc:docMk/>
      </pc:docMkLst>
      <pc:sldChg chg="modSp">
        <pc:chgData name="Sujan Dahal" userId="S::sdahal@fhi360.org::07be422d-87ef-4a38-85d9-cb63f0a5eb2b" providerId="AD" clId="Web-{2FC627FF-1096-025A-CAD6-6D0CEA7E352F}" dt="2024-05-23T07:10:05.454" v="16" actId="20577"/>
        <pc:sldMkLst>
          <pc:docMk/>
          <pc:sldMk cId="2678372217" sldId="715"/>
        </pc:sldMkLst>
        <pc:spChg chg="mod">
          <ac:chgData name="Sujan Dahal" userId="S::sdahal@fhi360.org::07be422d-87ef-4a38-85d9-cb63f0a5eb2b" providerId="AD" clId="Web-{2FC627FF-1096-025A-CAD6-6D0CEA7E352F}" dt="2024-05-23T07:10:05.454" v="16" actId="20577"/>
          <ac:spMkLst>
            <pc:docMk/>
            <pc:sldMk cId="2678372217" sldId="715"/>
            <ac:spMk id="2" creationId="{522E765F-347E-B4F0-9E0C-F7BFDFD1FB31}"/>
          </ac:spMkLst>
        </pc:spChg>
      </pc:sldChg>
    </pc:docChg>
  </pc:docChgLst>
  <pc:docChgLst>
    <pc:chgData name="Sujan Dahal" userId="07be422d-87ef-4a38-85d9-cb63f0a5eb2b" providerId="ADAL" clId="{5E916C32-39A7-4C4C-840E-4368E752BD21}"/>
    <pc:docChg chg="undo custSel addSld delSld modSld sldOrd">
      <pc:chgData name="Sujan Dahal" userId="07be422d-87ef-4a38-85d9-cb63f0a5eb2b" providerId="ADAL" clId="{5E916C32-39A7-4C4C-840E-4368E752BD21}" dt="2024-05-20T10:42:27.898" v="1736" actId="20577"/>
      <pc:docMkLst>
        <pc:docMk/>
      </pc:docMkLst>
      <pc:sldChg chg="ord">
        <pc:chgData name="Sujan Dahal" userId="07be422d-87ef-4a38-85d9-cb63f0a5eb2b" providerId="ADAL" clId="{5E916C32-39A7-4C4C-840E-4368E752BD21}" dt="2024-05-20T10:06:56.227" v="1113"/>
        <pc:sldMkLst>
          <pc:docMk/>
          <pc:sldMk cId="3172881945" sldId="653"/>
        </pc:sldMkLst>
      </pc:sldChg>
      <pc:sldChg chg="del">
        <pc:chgData name="Sujan Dahal" userId="07be422d-87ef-4a38-85d9-cb63f0a5eb2b" providerId="ADAL" clId="{5E916C32-39A7-4C4C-840E-4368E752BD21}" dt="2024-05-20T08:18:00.346" v="2" actId="2696"/>
        <pc:sldMkLst>
          <pc:docMk/>
          <pc:sldMk cId="2495904838" sldId="705"/>
        </pc:sldMkLst>
      </pc:sldChg>
      <pc:sldChg chg="modSp mod">
        <pc:chgData name="Sujan Dahal" userId="07be422d-87ef-4a38-85d9-cb63f0a5eb2b" providerId="ADAL" clId="{5E916C32-39A7-4C4C-840E-4368E752BD21}" dt="2024-05-20T09:05:25.729" v="944" actId="20577"/>
        <pc:sldMkLst>
          <pc:docMk/>
          <pc:sldMk cId="3236830526" sldId="707"/>
        </pc:sldMkLst>
        <pc:spChg chg="mod">
          <ac:chgData name="Sujan Dahal" userId="07be422d-87ef-4a38-85d9-cb63f0a5eb2b" providerId="ADAL" clId="{5E916C32-39A7-4C4C-840E-4368E752BD21}" dt="2024-05-20T09:05:25.729" v="944" actId="20577"/>
          <ac:spMkLst>
            <pc:docMk/>
            <pc:sldMk cId="3236830526" sldId="707"/>
            <ac:spMk id="2" creationId="{E621FB2F-6B99-EC92-88B9-68DBA953FB90}"/>
          </ac:spMkLst>
        </pc:spChg>
        <pc:spChg chg="mod">
          <ac:chgData name="Sujan Dahal" userId="07be422d-87ef-4a38-85d9-cb63f0a5eb2b" providerId="ADAL" clId="{5E916C32-39A7-4C4C-840E-4368E752BD21}" dt="2024-05-20T08:51:02.719" v="495" actId="20577"/>
          <ac:spMkLst>
            <pc:docMk/>
            <pc:sldMk cId="3236830526" sldId="707"/>
            <ac:spMk id="3" creationId="{33D8C95B-6E15-C646-0A89-D900FA7A0AB0}"/>
          </ac:spMkLst>
        </pc:spChg>
      </pc:sldChg>
      <pc:sldChg chg="modSp mod">
        <pc:chgData name="Sujan Dahal" userId="07be422d-87ef-4a38-85d9-cb63f0a5eb2b" providerId="ADAL" clId="{5E916C32-39A7-4C4C-840E-4368E752BD21}" dt="2024-05-20T08:47:16.100" v="457" actId="27636"/>
        <pc:sldMkLst>
          <pc:docMk/>
          <pc:sldMk cId="4276613528" sldId="708"/>
        </pc:sldMkLst>
        <pc:spChg chg="mod">
          <ac:chgData name="Sujan Dahal" userId="07be422d-87ef-4a38-85d9-cb63f0a5eb2b" providerId="ADAL" clId="{5E916C32-39A7-4C4C-840E-4368E752BD21}" dt="2024-05-20T08:47:16.100" v="457" actId="27636"/>
          <ac:spMkLst>
            <pc:docMk/>
            <pc:sldMk cId="4276613528" sldId="708"/>
            <ac:spMk id="2" creationId="{94E8881E-3153-A671-9957-B836FB93170B}"/>
          </ac:spMkLst>
        </pc:spChg>
        <pc:spChg chg="mod">
          <ac:chgData name="Sujan Dahal" userId="07be422d-87ef-4a38-85d9-cb63f0a5eb2b" providerId="ADAL" clId="{5E916C32-39A7-4C4C-840E-4368E752BD21}" dt="2024-05-20T08:46:54.409" v="454" actId="20577"/>
          <ac:spMkLst>
            <pc:docMk/>
            <pc:sldMk cId="4276613528" sldId="708"/>
            <ac:spMk id="3" creationId="{BD062E40-F99A-C6C8-0AA0-7D042704CBCA}"/>
          </ac:spMkLst>
        </pc:spChg>
      </pc:sldChg>
      <pc:sldChg chg="ord">
        <pc:chgData name="Sujan Dahal" userId="07be422d-87ef-4a38-85d9-cb63f0a5eb2b" providerId="ADAL" clId="{5E916C32-39A7-4C4C-840E-4368E752BD21}" dt="2024-05-20T08:17:15.202" v="1"/>
        <pc:sldMkLst>
          <pc:docMk/>
          <pc:sldMk cId="185568988" sldId="710"/>
        </pc:sldMkLst>
      </pc:sldChg>
      <pc:sldChg chg="addSp delSp modSp new mod">
        <pc:chgData name="Sujan Dahal" userId="07be422d-87ef-4a38-85d9-cb63f0a5eb2b" providerId="ADAL" clId="{5E916C32-39A7-4C4C-840E-4368E752BD21}" dt="2024-05-20T08:28:09.855" v="273" actId="20577"/>
        <pc:sldMkLst>
          <pc:docMk/>
          <pc:sldMk cId="734957339" sldId="711"/>
        </pc:sldMkLst>
        <pc:spChg chg="del">
          <ac:chgData name="Sujan Dahal" userId="07be422d-87ef-4a38-85d9-cb63f0a5eb2b" providerId="ADAL" clId="{5E916C32-39A7-4C4C-840E-4368E752BD21}" dt="2024-05-20T08:23:03.654" v="4"/>
          <ac:spMkLst>
            <pc:docMk/>
            <pc:sldMk cId="734957339" sldId="711"/>
            <ac:spMk id="2" creationId="{102B71C3-3DFA-652E-1609-F370CA9ED9BD}"/>
          </ac:spMkLst>
        </pc:spChg>
        <pc:spChg chg="mod">
          <ac:chgData name="Sujan Dahal" userId="07be422d-87ef-4a38-85d9-cb63f0a5eb2b" providerId="ADAL" clId="{5E916C32-39A7-4C4C-840E-4368E752BD21}" dt="2024-05-20T08:24:04.062" v="31" actId="20577"/>
          <ac:spMkLst>
            <pc:docMk/>
            <pc:sldMk cId="734957339" sldId="711"/>
            <ac:spMk id="3" creationId="{92809719-00E4-9D7C-D1B0-65957FBB4114}"/>
          </ac:spMkLst>
        </pc:spChg>
        <pc:spChg chg="add del mod">
          <ac:chgData name="Sujan Dahal" userId="07be422d-87ef-4a38-85d9-cb63f0a5eb2b" providerId="ADAL" clId="{5E916C32-39A7-4C4C-840E-4368E752BD21}" dt="2024-05-20T08:23:41.550" v="12"/>
          <ac:spMkLst>
            <pc:docMk/>
            <pc:sldMk cId="734957339" sldId="711"/>
            <ac:spMk id="6" creationId="{E9766644-721B-197C-6608-D7EEB9379005}"/>
          </ac:spMkLst>
        </pc:spChg>
        <pc:spChg chg="add del">
          <ac:chgData name="Sujan Dahal" userId="07be422d-87ef-4a38-85d9-cb63f0a5eb2b" providerId="ADAL" clId="{5E916C32-39A7-4C4C-840E-4368E752BD21}" dt="2024-05-20T08:26:55.516" v="267" actId="22"/>
          <ac:spMkLst>
            <pc:docMk/>
            <pc:sldMk cId="734957339" sldId="711"/>
            <ac:spMk id="10" creationId="{05FC529D-0451-1411-F295-B5599CAD7149}"/>
          </ac:spMkLst>
        </pc:spChg>
        <pc:spChg chg="add mod">
          <ac:chgData name="Sujan Dahal" userId="07be422d-87ef-4a38-85d9-cb63f0a5eb2b" providerId="ADAL" clId="{5E916C32-39A7-4C4C-840E-4368E752BD21}" dt="2024-05-20T08:28:09.855" v="273" actId="20577"/>
          <ac:spMkLst>
            <pc:docMk/>
            <pc:sldMk cId="734957339" sldId="711"/>
            <ac:spMk id="12" creationId="{C059B7F6-0CBA-4BE7-7C7B-676A135B27BC}"/>
          </ac:spMkLst>
        </pc:spChg>
        <pc:graphicFrameChg chg="add mod">
          <ac:chgData name="Sujan Dahal" userId="07be422d-87ef-4a38-85d9-cb63f0a5eb2b" providerId="ADAL" clId="{5E916C32-39A7-4C4C-840E-4368E752BD21}" dt="2024-05-20T08:23:38.075" v="11"/>
          <ac:graphicFrameMkLst>
            <pc:docMk/>
            <pc:sldMk cId="734957339" sldId="711"/>
            <ac:graphicFrameMk id="7" creationId="{C629E8A9-AE7C-4D6B-CD03-BEF3EF2DAA01}"/>
          </ac:graphicFrameMkLst>
        </pc:graphicFrameChg>
        <pc:picChg chg="add del mod">
          <ac:chgData name="Sujan Dahal" userId="07be422d-87ef-4a38-85d9-cb63f0a5eb2b" providerId="ADAL" clId="{5E916C32-39A7-4C4C-840E-4368E752BD21}" dt="2024-05-20T08:23:19.126" v="9" actId="478"/>
          <ac:picMkLst>
            <pc:docMk/>
            <pc:sldMk cId="734957339" sldId="711"/>
            <ac:picMk id="4" creationId="{4F73FE85-F491-810C-3D9A-F425587355F2}"/>
          </ac:picMkLst>
        </pc:picChg>
        <pc:picChg chg="add mod">
          <ac:chgData name="Sujan Dahal" userId="07be422d-87ef-4a38-85d9-cb63f0a5eb2b" providerId="ADAL" clId="{5E916C32-39A7-4C4C-840E-4368E752BD21}" dt="2024-05-20T08:27:13.240" v="270" actId="1076"/>
          <ac:picMkLst>
            <pc:docMk/>
            <pc:sldMk cId="734957339" sldId="711"/>
            <ac:picMk id="8" creationId="{974A4EF0-D3E7-FB75-0B64-674A18FD8A1E}"/>
          </ac:picMkLst>
        </pc:picChg>
      </pc:sldChg>
      <pc:sldChg chg="addSp delSp modSp new mod">
        <pc:chgData name="Sujan Dahal" userId="07be422d-87ef-4a38-85d9-cb63f0a5eb2b" providerId="ADAL" clId="{5E916C32-39A7-4C4C-840E-4368E752BD21}" dt="2024-05-20T09:21:07.296" v="1111" actId="20577"/>
        <pc:sldMkLst>
          <pc:docMk/>
          <pc:sldMk cId="455843800" sldId="712"/>
        </pc:sldMkLst>
        <pc:spChg chg="mod">
          <ac:chgData name="Sujan Dahal" userId="07be422d-87ef-4a38-85d9-cb63f0a5eb2b" providerId="ADAL" clId="{5E916C32-39A7-4C4C-840E-4368E752BD21}" dt="2024-05-20T09:21:07.296" v="1111" actId="20577"/>
          <ac:spMkLst>
            <pc:docMk/>
            <pc:sldMk cId="455843800" sldId="712"/>
            <ac:spMk id="2" creationId="{ADB4692A-D622-6E6E-FD4B-7D80307633B4}"/>
          </ac:spMkLst>
        </pc:spChg>
        <pc:spChg chg="mod">
          <ac:chgData name="Sujan Dahal" userId="07be422d-87ef-4a38-85d9-cb63f0a5eb2b" providerId="ADAL" clId="{5E916C32-39A7-4C4C-840E-4368E752BD21}" dt="2024-05-20T09:08:49.904" v="965" actId="20577"/>
          <ac:spMkLst>
            <pc:docMk/>
            <pc:sldMk cId="455843800" sldId="712"/>
            <ac:spMk id="3" creationId="{C8AC6904-D0FA-6241-50CE-5856B66D2392}"/>
          </ac:spMkLst>
        </pc:spChg>
        <pc:spChg chg="add del">
          <ac:chgData name="Sujan Dahal" userId="07be422d-87ef-4a38-85d9-cb63f0a5eb2b" providerId="ADAL" clId="{5E916C32-39A7-4C4C-840E-4368E752BD21}" dt="2024-05-20T09:17:20.994" v="990" actId="22"/>
          <ac:spMkLst>
            <pc:docMk/>
            <pc:sldMk cId="455843800" sldId="712"/>
            <ac:spMk id="5" creationId="{3AC053A7-34A1-036D-34CE-9B950E4477D8}"/>
          </ac:spMkLst>
        </pc:spChg>
      </pc:sldChg>
      <pc:sldChg chg="modSp new mod">
        <pc:chgData name="Sujan Dahal" userId="07be422d-87ef-4a38-85d9-cb63f0a5eb2b" providerId="ADAL" clId="{5E916C32-39A7-4C4C-840E-4368E752BD21}" dt="2024-05-20T10:15:43.276" v="1165" actId="20577"/>
        <pc:sldMkLst>
          <pc:docMk/>
          <pc:sldMk cId="768650000" sldId="713"/>
        </pc:sldMkLst>
        <pc:spChg chg="mod">
          <ac:chgData name="Sujan Dahal" userId="07be422d-87ef-4a38-85d9-cb63f0a5eb2b" providerId="ADAL" clId="{5E916C32-39A7-4C4C-840E-4368E752BD21}" dt="2024-05-20T10:15:43.276" v="1165" actId="20577"/>
          <ac:spMkLst>
            <pc:docMk/>
            <pc:sldMk cId="768650000" sldId="713"/>
            <ac:spMk id="2" creationId="{EB0CD6E7-A31A-E225-AFE9-56AD6357C21A}"/>
          </ac:spMkLst>
        </pc:spChg>
        <pc:spChg chg="mod">
          <ac:chgData name="Sujan Dahal" userId="07be422d-87ef-4a38-85d9-cb63f0a5eb2b" providerId="ADAL" clId="{5E916C32-39A7-4C4C-840E-4368E752BD21}" dt="2024-05-20T10:13:43.678" v="1156" actId="6549"/>
          <ac:spMkLst>
            <pc:docMk/>
            <pc:sldMk cId="768650000" sldId="713"/>
            <ac:spMk id="3" creationId="{45FFFE8F-188C-0900-A5A6-CD804E7CE980}"/>
          </ac:spMkLst>
        </pc:spChg>
      </pc:sldChg>
      <pc:sldChg chg="modSp new mod">
        <pc:chgData name="Sujan Dahal" userId="07be422d-87ef-4a38-85d9-cb63f0a5eb2b" providerId="ADAL" clId="{5E916C32-39A7-4C4C-840E-4368E752BD21}" dt="2024-05-20T10:23:30.760" v="1221" actId="27636"/>
        <pc:sldMkLst>
          <pc:docMk/>
          <pc:sldMk cId="569325832" sldId="714"/>
        </pc:sldMkLst>
        <pc:spChg chg="mod">
          <ac:chgData name="Sujan Dahal" userId="07be422d-87ef-4a38-85d9-cb63f0a5eb2b" providerId="ADAL" clId="{5E916C32-39A7-4C4C-840E-4368E752BD21}" dt="2024-05-20T10:23:30.760" v="1221" actId="27636"/>
          <ac:spMkLst>
            <pc:docMk/>
            <pc:sldMk cId="569325832" sldId="714"/>
            <ac:spMk id="2" creationId="{678C7D2E-50DA-657D-09F9-02851FD5442F}"/>
          </ac:spMkLst>
        </pc:spChg>
        <pc:spChg chg="mod">
          <ac:chgData name="Sujan Dahal" userId="07be422d-87ef-4a38-85d9-cb63f0a5eb2b" providerId="ADAL" clId="{5E916C32-39A7-4C4C-840E-4368E752BD21}" dt="2024-05-20T10:16:25.543" v="1167"/>
          <ac:spMkLst>
            <pc:docMk/>
            <pc:sldMk cId="569325832" sldId="714"/>
            <ac:spMk id="3" creationId="{570729DC-5D59-5C9A-769A-11D9B57BBD57}"/>
          </ac:spMkLst>
        </pc:spChg>
      </pc:sldChg>
      <pc:sldChg chg="modSp new mod">
        <pc:chgData name="Sujan Dahal" userId="07be422d-87ef-4a38-85d9-cb63f0a5eb2b" providerId="ADAL" clId="{5E916C32-39A7-4C4C-840E-4368E752BD21}" dt="2024-05-20T10:42:27.898" v="1736" actId="20577"/>
        <pc:sldMkLst>
          <pc:docMk/>
          <pc:sldMk cId="2678372217" sldId="715"/>
        </pc:sldMkLst>
        <pc:spChg chg="mod">
          <ac:chgData name="Sujan Dahal" userId="07be422d-87ef-4a38-85d9-cb63f0a5eb2b" providerId="ADAL" clId="{5E916C32-39A7-4C4C-840E-4368E752BD21}" dt="2024-05-20T10:42:27.898" v="1736" actId="20577"/>
          <ac:spMkLst>
            <pc:docMk/>
            <pc:sldMk cId="2678372217" sldId="715"/>
            <ac:spMk id="2" creationId="{522E765F-347E-B4F0-9E0C-F7BFDFD1FB31}"/>
          </ac:spMkLst>
        </pc:spChg>
        <pc:spChg chg="mod">
          <ac:chgData name="Sujan Dahal" userId="07be422d-87ef-4a38-85d9-cb63f0a5eb2b" providerId="ADAL" clId="{5E916C32-39A7-4C4C-840E-4368E752BD21}" dt="2024-05-20T10:24:27.778" v="1263" actId="20577"/>
          <ac:spMkLst>
            <pc:docMk/>
            <pc:sldMk cId="2678372217" sldId="715"/>
            <ac:spMk id="3" creationId="{E2F90D06-4F5F-96C9-3FB7-F84EA8F2AA2B}"/>
          </ac:spMkLst>
        </pc:spChg>
      </pc:sldChg>
    </pc:docChg>
  </pc:docChgLst>
  <pc:docChgLst>
    <pc:chgData name="Sujan Dahal" userId="S::sdahal@fhi360.org::07be422d-87ef-4a38-85d9-cb63f0a5eb2b" providerId="AD" clId="Web-{89A2C996-1747-6B64-2F28-B282FBA7DD57}"/>
    <pc:docChg chg="modSld">
      <pc:chgData name="Sujan Dahal" userId="S::sdahal@fhi360.org::07be422d-87ef-4a38-85d9-cb63f0a5eb2b" providerId="AD" clId="Web-{89A2C996-1747-6B64-2F28-B282FBA7DD57}" dt="2024-05-20T10:56:11.385" v="52" actId="20577"/>
      <pc:docMkLst>
        <pc:docMk/>
      </pc:docMkLst>
      <pc:sldChg chg="modSp">
        <pc:chgData name="Sujan Dahal" userId="S::sdahal@fhi360.org::07be422d-87ef-4a38-85d9-cb63f0a5eb2b" providerId="AD" clId="Web-{89A2C996-1747-6B64-2F28-B282FBA7DD57}" dt="2024-05-20T10:52:03.884" v="14" actId="20577"/>
        <pc:sldMkLst>
          <pc:docMk/>
          <pc:sldMk cId="73884186" sldId="704"/>
        </pc:sldMkLst>
        <pc:spChg chg="mod">
          <ac:chgData name="Sujan Dahal" userId="S::sdahal@fhi360.org::07be422d-87ef-4a38-85d9-cb63f0a5eb2b" providerId="AD" clId="Web-{89A2C996-1747-6B64-2F28-B282FBA7DD57}" dt="2024-05-20T10:52:03.884" v="14" actId="20577"/>
          <ac:spMkLst>
            <pc:docMk/>
            <pc:sldMk cId="73884186" sldId="704"/>
            <ac:spMk id="2" creationId="{87872538-1C69-E176-FB63-85C80F7576AE}"/>
          </ac:spMkLst>
        </pc:spChg>
      </pc:sldChg>
      <pc:sldChg chg="modSp">
        <pc:chgData name="Sujan Dahal" userId="S::sdahal@fhi360.org::07be422d-87ef-4a38-85d9-cb63f0a5eb2b" providerId="AD" clId="Web-{89A2C996-1747-6B64-2F28-B282FBA7DD57}" dt="2024-05-20T10:52:28.899" v="20" actId="1076"/>
        <pc:sldMkLst>
          <pc:docMk/>
          <pc:sldMk cId="438492512" sldId="706"/>
        </pc:sldMkLst>
        <pc:spChg chg="mod">
          <ac:chgData name="Sujan Dahal" userId="S::sdahal@fhi360.org::07be422d-87ef-4a38-85d9-cb63f0a5eb2b" providerId="AD" clId="Web-{89A2C996-1747-6B64-2F28-B282FBA7DD57}" dt="2024-05-20T10:52:23.149" v="18" actId="14100"/>
          <ac:spMkLst>
            <pc:docMk/>
            <pc:sldMk cId="438492512" sldId="706"/>
            <ac:spMk id="2" creationId="{80D5EAA8-CC78-A0FB-6203-8E1361335E01}"/>
          </ac:spMkLst>
        </pc:spChg>
        <pc:graphicFrameChg chg="mod">
          <ac:chgData name="Sujan Dahal" userId="S::sdahal@fhi360.org::07be422d-87ef-4a38-85d9-cb63f0a5eb2b" providerId="AD" clId="Web-{89A2C996-1747-6B64-2F28-B282FBA7DD57}" dt="2024-05-20T10:52:28.899" v="20" actId="1076"/>
          <ac:graphicFrameMkLst>
            <pc:docMk/>
            <pc:sldMk cId="438492512" sldId="706"/>
            <ac:graphicFrameMk id="5" creationId="{FCF57D49-922F-6714-EA31-0F996BD5F195}"/>
          </ac:graphicFrameMkLst>
        </pc:graphicFrameChg>
        <pc:picChg chg="mod">
          <ac:chgData name="Sujan Dahal" userId="S::sdahal@fhi360.org::07be422d-87ef-4a38-85d9-cb63f0a5eb2b" providerId="AD" clId="Web-{89A2C996-1747-6B64-2F28-B282FBA7DD57}" dt="2024-05-20T10:52:26.384" v="19" actId="1076"/>
          <ac:picMkLst>
            <pc:docMk/>
            <pc:sldMk cId="438492512" sldId="706"/>
            <ac:picMk id="7" creationId="{2A7A43B5-9E5D-741F-5C38-6B4716230343}"/>
          </ac:picMkLst>
        </pc:picChg>
      </pc:sldChg>
      <pc:sldChg chg="modSp">
        <pc:chgData name="Sujan Dahal" userId="S::sdahal@fhi360.org::07be422d-87ef-4a38-85d9-cb63f0a5eb2b" providerId="AD" clId="Web-{89A2C996-1747-6B64-2F28-B282FBA7DD57}" dt="2024-05-20T10:54:27.244" v="38" actId="14100"/>
        <pc:sldMkLst>
          <pc:docMk/>
          <pc:sldMk cId="3236830526" sldId="707"/>
        </pc:sldMkLst>
        <pc:spChg chg="mod">
          <ac:chgData name="Sujan Dahal" userId="S::sdahal@fhi360.org::07be422d-87ef-4a38-85d9-cb63f0a5eb2b" providerId="AD" clId="Web-{89A2C996-1747-6B64-2F28-B282FBA7DD57}" dt="2024-05-20T10:54:27.244" v="38" actId="14100"/>
          <ac:spMkLst>
            <pc:docMk/>
            <pc:sldMk cId="3236830526" sldId="707"/>
            <ac:spMk id="2" creationId="{E621FB2F-6B99-EC92-88B9-68DBA953FB90}"/>
          </ac:spMkLst>
        </pc:spChg>
      </pc:sldChg>
      <pc:sldChg chg="modSp">
        <pc:chgData name="Sujan Dahal" userId="S::sdahal@fhi360.org::07be422d-87ef-4a38-85d9-cb63f0a5eb2b" providerId="AD" clId="Web-{89A2C996-1747-6B64-2F28-B282FBA7DD57}" dt="2024-05-20T10:53:25.790" v="30" actId="20577"/>
        <pc:sldMkLst>
          <pc:docMk/>
          <pc:sldMk cId="4276613528" sldId="708"/>
        </pc:sldMkLst>
        <pc:spChg chg="mod">
          <ac:chgData name="Sujan Dahal" userId="S::sdahal@fhi360.org::07be422d-87ef-4a38-85d9-cb63f0a5eb2b" providerId="AD" clId="Web-{89A2C996-1747-6B64-2F28-B282FBA7DD57}" dt="2024-05-20T10:53:25.790" v="30" actId="20577"/>
          <ac:spMkLst>
            <pc:docMk/>
            <pc:sldMk cId="4276613528" sldId="708"/>
            <ac:spMk id="2" creationId="{94E8881E-3153-A671-9957-B836FB93170B}"/>
          </ac:spMkLst>
        </pc:spChg>
      </pc:sldChg>
      <pc:sldChg chg="modSp">
        <pc:chgData name="Sujan Dahal" userId="S::sdahal@fhi360.org::07be422d-87ef-4a38-85d9-cb63f0a5eb2b" providerId="AD" clId="Web-{89A2C996-1747-6B64-2F28-B282FBA7DD57}" dt="2024-05-20T10:52:56.868" v="26" actId="1076"/>
        <pc:sldMkLst>
          <pc:docMk/>
          <pc:sldMk cId="1415041073" sldId="709"/>
        </pc:sldMkLst>
        <pc:spChg chg="mod">
          <ac:chgData name="Sujan Dahal" userId="S::sdahal@fhi360.org::07be422d-87ef-4a38-85d9-cb63f0a5eb2b" providerId="AD" clId="Web-{89A2C996-1747-6B64-2F28-B282FBA7DD57}" dt="2024-05-20T10:52:56.868" v="26" actId="1076"/>
          <ac:spMkLst>
            <pc:docMk/>
            <pc:sldMk cId="1415041073" sldId="709"/>
            <ac:spMk id="2" creationId="{A0DA0A0E-84EC-88B0-E160-1DD805679CC3}"/>
          </ac:spMkLst>
        </pc:spChg>
      </pc:sldChg>
      <pc:sldChg chg="modSp">
        <pc:chgData name="Sujan Dahal" userId="S::sdahal@fhi360.org::07be422d-87ef-4a38-85d9-cb63f0a5eb2b" providerId="AD" clId="Web-{89A2C996-1747-6B64-2F28-B282FBA7DD57}" dt="2024-05-20T10:50:00.336" v="3" actId="1076"/>
        <pc:sldMkLst>
          <pc:docMk/>
          <pc:sldMk cId="185568988" sldId="710"/>
        </pc:sldMkLst>
        <pc:picChg chg="mod">
          <ac:chgData name="Sujan Dahal" userId="S::sdahal@fhi360.org::07be422d-87ef-4a38-85d9-cb63f0a5eb2b" providerId="AD" clId="Web-{89A2C996-1747-6B64-2F28-B282FBA7DD57}" dt="2024-05-20T10:49:53.649" v="1" actId="1076"/>
          <ac:picMkLst>
            <pc:docMk/>
            <pc:sldMk cId="185568988" sldId="710"/>
            <ac:picMk id="5" creationId="{B7907AC2-81EF-5103-0CA6-2ABEF11D6D44}"/>
          </ac:picMkLst>
        </pc:picChg>
        <pc:picChg chg="mod">
          <ac:chgData name="Sujan Dahal" userId="S::sdahal@fhi360.org::07be422d-87ef-4a38-85d9-cb63f0a5eb2b" providerId="AD" clId="Web-{89A2C996-1747-6B64-2F28-B282FBA7DD57}" dt="2024-05-20T10:50:00.336" v="3" actId="1076"/>
          <ac:picMkLst>
            <pc:docMk/>
            <pc:sldMk cId="185568988" sldId="710"/>
            <ac:picMk id="7" creationId="{C9DEE372-38FE-3C06-87A7-4CBB8F8C9DB4}"/>
          </ac:picMkLst>
        </pc:picChg>
      </pc:sldChg>
      <pc:sldChg chg="modSp">
        <pc:chgData name="Sujan Dahal" userId="S::sdahal@fhi360.org::07be422d-87ef-4a38-85d9-cb63f0a5eb2b" providerId="AD" clId="Web-{89A2C996-1747-6B64-2F28-B282FBA7DD57}" dt="2024-05-20T10:53:07.509" v="27" actId="20577"/>
        <pc:sldMkLst>
          <pc:docMk/>
          <pc:sldMk cId="734957339" sldId="711"/>
        </pc:sldMkLst>
        <pc:spChg chg="mod">
          <ac:chgData name="Sujan Dahal" userId="S::sdahal@fhi360.org::07be422d-87ef-4a38-85d9-cb63f0a5eb2b" providerId="AD" clId="Web-{89A2C996-1747-6B64-2F28-B282FBA7DD57}" dt="2024-05-20T10:53:07.509" v="27" actId="20577"/>
          <ac:spMkLst>
            <pc:docMk/>
            <pc:sldMk cId="734957339" sldId="711"/>
            <ac:spMk id="12" creationId="{C059B7F6-0CBA-4BE7-7C7B-676A135B27BC}"/>
          </ac:spMkLst>
        </pc:spChg>
      </pc:sldChg>
      <pc:sldChg chg="modSp">
        <pc:chgData name="Sujan Dahal" userId="S::sdahal@fhi360.org::07be422d-87ef-4a38-85d9-cb63f0a5eb2b" providerId="AD" clId="Web-{89A2C996-1747-6B64-2F28-B282FBA7DD57}" dt="2024-05-20T10:54:44.400" v="41" actId="20577"/>
        <pc:sldMkLst>
          <pc:docMk/>
          <pc:sldMk cId="455843800" sldId="712"/>
        </pc:sldMkLst>
        <pc:spChg chg="mod">
          <ac:chgData name="Sujan Dahal" userId="S::sdahal@fhi360.org::07be422d-87ef-4a38-85d9-cb63f0a5eb2b" providerId="AD" clId="Web-{89A2C996-1747-6B64-2F28-B282FBA7DD57}" dt="2024-05-20T10:54:44.400" v="41" actId="20577"/>
          <ac:spMkLst>
            <pc:docMk/>
            <pc:sldMk cId="455843800" sldId="712"/>
            <ac:spMk id="2" creationId="{ADB4692A-D622-6E6E-FD4B-7D80307633B4}"/>
          </ac:spMkLst>
        </pc:spChg>
      </pc:sldChg>
      <pc:sldChg chg="modSp">
        <pc:chgData name="Sujan Dahal" userId="S::sdahal@fhi360.org::07be422d-87ef-4a38-85d9-cb63f0a5eb2b" providerId="AD" clId="Web-{89A2C996-1747-6B64-2F28-B282FBA7DD57}" dt="2024-05-20T10:54:57.400" v="46" actId="20577"/>
        <pc:sldMkLst>
          <pc:docMk/>
          <pc:sldMk cId="768650000" sldId="713"/>
        </pc:sldMkLst>
        <pc:spChg chg="mod">
          <ac:chgData name="Sujan Dahal" userId="S::sdahal@fhi360.org::07be422d-87ef-4a38-85d9-cb63f0a5eb2b" providerId="AD" clId="Web-{89A2C996-1747-6B64-2F28-B282FBA7DD57}" dt="2024-05-20T10:54:57.400" v="46" actId="20577"/>
          <ac:spMkLst>
            <pc:docMk/>
            <pc:sldMk cId="768650000" sldId="713"/>
            <ac:spMk id="2" creationId="{EB0CD6E7-A31A-E225-AFE9-56AD6357C21A}"/>
          </ac:spMkLst>
        </pc:spChg>
      </pc:sldChg>
      <pc:sldChg chg="modSp">
        <pc:chgData name="Sujan Dahal" userId="S::sdahal@fhi360.org::07be422d-87ef-4a38-85d9-cb63f0a5eb2b" providerId="AD" clId="Web-{89A2C996-1747-6B64-2F28-B282FBA7DD57}" dt="2024-05-20T10:56:11.385" v="52" actId="20577"/>
        <pc:sldMkLst>
          <pc:docMk/>
          <pc:sldMk cId="2678372217" sldId="715"/>
        </pc:sldMkLst>
        <pc:spChg chg="mod">
          <ac:chgData name="Sujan Dahal" userId="S::sdahal@fhi360.org::07be422d-87ef-4a38-85d9-cb63f0a5eb2b" providerId="AD" clId="Web-{89A2C996-1747-6B64-2F28-B282FBA7DD57}" dt="2024-05-20T10:56:11.385" v="52" actId="20577"/>
          <ac:spMkLst>
            <pc:docMk/>
            <pc:sldMk cId="2678372217" sldId="715"/>
            <ac:spMk id="2" creationId="{522E765F-347E-B4F0-9E0C-F7BFDFD1FB3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407386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68817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55150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51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377262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263311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405084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4680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225695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161683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258641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334586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127340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731847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5240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428287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611037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490252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616999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557689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1_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398835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02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322883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34141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95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993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9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388579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890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9597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7220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550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5938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679067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3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247426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4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1034797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5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11886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136395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45005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191084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172148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0585634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332871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59146-C3B2-01C9-3CAB-8F5EECA58B19}"/>
              </a:ext>
            </a:extLst>
          </p:cNvPr>
          <p:cNvSpPr>
            <a:spLocks noGrp="1"/>
          </p:cNvSpPr>
          <p:nvPr>
            <p:ph type="title"/>
          </p:nvPr>
        </p:nvSpPr>
        <p:spPr>
          <a:xfrm>
            <a:off x="831850" y="1709739"/>
            <a:ext cx="9601200" cy="1966716"/>
          </a:xfrm>
        </p:spPr>
        <p:txBody>
          <a:bodyPr/>
          <a:lstStyle/>
          <a:p>
            <a:pPr algn="ctr"/>
            <a:r>
              <a:rPr lang="en-US" dirty="0">
                <a:solidFill>
                  <a:srgbClr val="0070C0"/>
                </a:solidFill>
              </a:rPr>
              <a:t>Grants and Financial Management Training</a:t>
            </a:r>
          </a:p>
        </p:txBody>
      </p:sp>
      <p:sp>
        <p:nvSpPr>
          <p:cNvPr id="7" name="Text Placeholder 6">
            <a:extLst>
              <a:ext uri="{FF2B5EF4-FFF2-40B4-BE49-F238E27FC236}">
                <a16:creationId xmlns:a16="http://schemas.microsoft.com/office/drawing/2014/main" id="{E96DAA1C-6359-A18F-1D35-39F4D8DA2596}"/>
              </a:ext>
            </a:extLst>
          </p:cNvPr>
          <p:cNvSpPr>
            <a:spLocks noGrp="1"/>
          </p:cNvSpPr>
          <p:nvPr>
            <p:ph type="body" idx="1"/>
          </p:nvPr>
        </p:nvSpPr>
        <p:spPr>
          <a:xfrm>
            <a:off x="963825" y="4136976"/>
            <a:ext cx="9601200" cy="1500187"/>
          </a:xfrm>
        </p:spPr>
        <p:txBody>
          <a:bodyPr vert="horz" lIns="91440" tIns="45720" rIns="91440" bIns="45720" rtlCol="0" anchor="t">
            <a:normAutofit/>
          </a:bodyPr>
          <a:lstStyle/>
          <a:p>
            <a:pPr algn="ctr"/>
            <a:r>
              <a:rPr lang="en-US" sz="3600" dirty="0">
                <a:solidFill>
                  <a:srgbClr val="0070C0"/>
                </a:solidFill>
              </a:rPr>
              <a:t>May 22-24, 2024</a:t>
            </a:r>
          </a:p>
        </p:txBody>
      </p:sp>
    </p:spTree>
    <p:custDataLst>
      <p:tags r:id="rId1"/>
    </p:custDataLst>
    <p:extLst>
      <p:ext uri="{BB962C8B-B14F-4D97-AF65-F5344CB8AC3E}">
        <p14:creationId xmlns:p14="http://schemas.microsoft.com/office/powerpoint/2010/main" val="4442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0CD6E7-A31A-E225-AFE9-56AD6357C21A}"/>
              </a:ext>
            </a:extLst>
          </p:cNvPr>
          <p:cNvSpPr>
            <a:spLocks noGrp="1"/>
          </p:cNvSpPr>
          <p:nvPr>
            <p:ph idx="1"/>
          </p:nvPr>
        </p:nvSpPr>
        <p:spPr/>
        <p:txBody>
          <a:bodyPr vert="horz" lIns="91440" tIns="45720" rIns="91440" bIns="45720" rtlCol="0" anchor="t">
            <a:normAutofit/>
          </a:bodyPr>
          <a:lstStyle/>
          <a:p>
            <a:r>
              <a:rPr lang="en-US" sz="2000" dirty="0">
                <a:latin typeface="Noto Sans"/>
                <a:ea typeface="Noto Sans"/>
                <a:cs typeface="Noto Sans"/>
              </a:rPr>
              <a:t>Physical asset verification acts as a deterrent for asset misappropriation and reduces the risk of financial losses and fraud.</a:t>
            </a:r>
          </a:p>
          <a:p>
            <a:pPr marL="0" indent="0">
              <a:buNone/>
            </a:pPr>
            <a:endParaRPr lang="en-US" sz="2000" dirty="0">
              <a:latin typeface="Noto Sans"/>
              <a:ea typeface="Noto Sans"/>
              <a:cs typeface="Noto Sans"/>
            </a:endParaRPr>
          </a:p>
          <a:p>
            <a:r>
              <a:rPr lang="en-US" sz="2000" dirty="0">
                <a:latin typeface="Noto Sans"/>
                <a:ea typeface="Noto Sans"/>
                <a:cs typeface="Noto Sans"/>
              </a:rPr>
              <a:t>It is useful as it discloses any weaknesses or defects in the system for the custody and control of stocks, besides bringing the stock accounts up-to-date. </a:t>
            </a:r>
            <a:endParaRPr lang="en-US" sz="2000" dirty="0"/>
          </a:p>
          <a:p>
            <a:pPr marL="0" indent="0">
              <a:buNone/>
            </a:pPr>
            <a:endParaRPr lang="en-US" sz="2000" dirty="0">
              <a:latin typeface="Noto Sans"/>
              <a:ea typeface="Noto Sans"/>
              <a:cs typeface="Noto Sans"/>
            </a:endParaRPr>
          </a:p>
          <a:p>
            <a:r>
              <a:rPr lang="en-US" sz="2000" dirty="0">
                <a:latin typeface="Noto Sans"/>
                <a:ea typeface="Noto Sans"/>
                <a:cs typeface="Noto Sans"/>
              </a:rPr>
              <a:t>It reveals the possibility of fraud, theft, or loss and suggests the adoption of additional preventive measures to stop them.</a:t>
            </a:r>
          </a:p>
        </p:txBody>
      </p:sp>
      <p:sp>
        <p:nvSpPr>
          <p:cNvPr id="3" name="Title 2">
            <a:extLst>
              <a:ext uri="{FF2B5EF4-FFF2-40B4-BE49-F238E27FC236}">
                <a16:creationId xmlns:a16="http://schemas.microsoft.com/office/drawing/2014/main" id="{45FFFE8F-188C-0900-A5A6-CD804E7CE980}"/>
              </a:ext>
            </a:extLst>
          </p:cNvPr>
          <p:cNvSpPr>
            <a:spLocks noGrp="1"/>
          </p:cNvSpPr>
          <p:nvPr>
            <p:ph type="title"/>
          </p:nvPr>
        </p:nvSpPr>
        <p:spPr/>
        <p:txBody>
          <a:bodyPr/>
          <a:lstStyle/>
          <a:p>
            <a:r>
              <a:rPr lang="en-US" dirty="0"/>
              <a:t>Assets Physical Verification</a:t>
            </a:r>
          </a:p>
        </p:txBody>
      </p:sp>
    </p:spTree>
    <p:extLst>
      <p:ext uri="{BB962C8B-B14F-4D97-AF65-F5344CB8AC3E}">
        <p14:creationId xmlns:p14="http://schemas.microsoft.com/office/powerpoint/2010/main" val="76865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8C7D2E-50DA-657D-09F9-02851FD5442F}"/>
              </a:ext>
            </a:extLst>
          </p:cNvPr>
          <p:cNvSpPr>
            <a:spLocks noGrp="1"/>
          </p:cNvSpPr>
          <p:nvPr>
            <p:ph idx="1"/>
          </p:nvPr>
        </p:nvSpPr>
        <p:spPr>
          <a:xfrm>
            <a:off x="622998" y="1446963"/>
            <a:ext cx="11163718" cy="4732773"/>
          </a:xfrm>
        </p:spPr>
        <p:txBody>
          <a:bodyPr>
            <a:normAutofit/>
          </a:bodyPr>
          <a:lstStyle/>
          <a:p>
            <a:r>
              <a:rPr lang="en-US" sz="2000" dirty="0"/>
              <a:t>To ensure the accuracy of asset records and inventory levels. By physically inspecting and verifying items, organization can identify discrepancies or inconsistencies and take corrective actions to maintain accurate records.</a:t>
            </a:r>
          </a:p>
          <a:p>
            <a:r>
              <a:rPr lang="en-US" sz="2000" dirty="0"/>
              <a:t>It is an audit requirement that physical verification of all stocks are carried out at least once a year.</a:t>
            </a:r>
          </a:p>
          <a:p>
            <a:r>
              <a:rPr lang="en-US" sz="2000" dirty="0"/>
              <a:t>It checks the accuracy of store records and brings about an update/status of the store section, especially its physical condition. </a:t>
            </a:r>
          </a:p>
          <a:p>
            <a:r>
              <a:rPr lang="en-US" sz="2000" dirty="0"/>
              <a:t>It reveals the possibility of fraud, theft, or loss and suggests the adoption of additional preventive measures to stop them.</a:t>
            </a:r>
          </a:p>
          <a:p>
            <a:r>
              <a:rPr lang="en-US" sz="2000" dirty="0"/>
              <a:t>Reveals losses due to wrong issues, negligence, misappropriations, misuse or leakage, theft, etc. and suggests measurement to stimulate better control.</a:t>
            </a:r>
          </a:p>
          <a:p>
            <a:r>
              <a:rPr lang="en-US" sz="2000" dirty="0"/>
              <a:t>Helps in clearing up surplus and obsolete items, thus avoiding locking up resources.</a:t>
            </a:r>
          </a:p>
        </p:txBody>
      </p:sp>
      <p:sp>
        <p:nvSpPr>
          <p:cNvPr id="3" name="Title 2">
            <a:extLst>
              <a:ext uri="{FF2B5EF4-FFF2-40B4-BE49-F238E27FC236}">
                <a16:creationId xmlns:a16="http://schemas.microsoft.com/office/drawing/2014/main" id="{570729DC-5D59-5C9A-769A-11D9B57BBD57}"/>
              </a:ext>
            </a:extLst>
          </p:cNvPr>
          <p:cNvSpPr>
            <a:spLocks noGrp="1"/>
          </p:cNvSpPr>
          <p:nvPr>
            <p:ph type="title"/>
          </p:nvPr>
        </p:nvSpPr>
        <p:spPr/>
        <p:txBody>
          <a:bodyPr/>
          <a:lstStyle/>
          <a:p>
            <a:r>
              <a:rPr lang="en-US" dirty="0"/>
              <a:t>Why do we do physical verification?</a:t>
            </a:r>
          </a:p>
        </p:txBody>
      </p:sp>
    </p:spTree>
    <p:extLst>
      <p:ext uri="{BB962C8B-B14F-4D97-AF65-F5344CB8AC3E}">
        <p14:creationId xmlns:p14="http://schemas.microsoft.com/office/powerpoint/2010/main" val="56932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E765F-347E-B4F0-9E0C-F7BFDFD1FB31}"/>
              </a:ext>
            </a:extLst>
          </p:cNvPr>
          <p:cNvSpPr>
            <a:spLocks noGrp="1"/>
          </p:cNvSpPr>
          <p:nvPr>
            <p:ph idx="1"/>
          </p:nvPr>
        </p:nvSpPr>
        <p:spPr/>
        <p:txBody>
          <a:bodyPr vert="horz" lIns="91440" tIns="45720" rIns="91440" bIns="45720" rtlCol="0" anchor="t">
            <a:normAutofit/>
          </a:bodyPr>
          <a:lstStyle/>
          <a:p>
            <a:r>
              <a:rPr lang="en-US" dirty="0"/>
              <a:t>Record of all nonexpendable items as per the provision.</a:t>
            </a:r>
          </a:p>
          <a:p>
            <a:pPr marL="0" indent="0">
              <a:buNone/>
            </a:pPr>
            <a:endParaRPr lang="en-US" dirty="0">
              <a:latin typeface="Noto Sans"/>
              <a:ea typeface="Noto Sans"/>
              <a:cs typeface="Noto Sans"/>
            </a:endParaRPr>
          </a:p>
          <a:p>
            <a:r>
              <a:rPr lang="en-US" dirty="0"/>
              <a:t>Inventory code, item description, serial no, acquisition date, value and assets condition must be clearly mentioned in the inventory report.</a:t>
            </a:r>
          </a:p>
          <a:p>
            <a:pPr marL="0" indent="0">
              <a:buNone/>
            </a:pPr>
            <a:endParaRPr lang="en-US" dirty="0">
              <a:latin typeface="Noto Sans"/>
              <a:ea typeface="Noto Sans"/>
              <a:cs typeface="Noto Sans"/>
            </a:endParaRPr>
          </a:p>
          <a:p>
            <a:r>
              <a:rPr lang="en-US" dirty="0">
                <a:latin typeface="Noto Sans"/>
                <a:ea typeface="Noto Sans"/>
                <a:cs typeface="Noto Sans"/>
              </a:rPr>
              <a:t>USAID logo must be affixed in all nonexpendable items.</a:t>
            </a:r>
          </a:p>
          <a:p>
            <a:pPr marL="0" indent="0">
              <a:buNone/>
            </a:pPr>
            <a:endParaRPr lang="en-US" dirty="0">
              <a:latin typeface="Noto Sans"/>
              <a:ea typeface="Noto Sans"/>
              <a:cs typeface="Noto Sans"/>
            </a:endParaRPr>
          </a:p>
          <a:p>
            <a:r>
              <a:rPr lang="en-US" dirty="0"/>
              <a:t>Physical verification should be done at least once in a year or as per provision in policy.</a:t>
            </a:r>
          </a:p>
        </p:txBody>
      </p:sp>
      <p:sp>
        <p:nvSpPr>
          <p:cNvPr id="3" name="Title 2">
            <a:extLst>
              <a:ext uri="{FF2B5EF4-FFF2-40B4-BE49-F238E27FC236}">
                <a16:creationId xmlns:a16="http://schemas.microsoft.com/office/drawing/2014/main" id="{E2F90D06-4F5F-96C9-3FB7-F84EA8F2AA2B}"/>
              </a:ext>
            </a:extLst>
          </p:cNvPr>
          <p:cNvSpPr>
            <a:spLocks noGrp="1"/>
          </p:cNvSpPr>
          <p:nvPr>
            <p:ph type="title"/>
          </p:nvPr>
        </p:nvSpPr>
        <p:spPr>
          <a:xfrm>
            <a:off x="838200" y="304088"/>
            <a:ext cx="10515600" cy="834283"/>
          </a:xfrm>
        </p:spPr>
        <p:txBody>
          <a:bodyPr/>
          <a:lstStyle/>
          <a:p>
            <a:r>
              <a:rPr lang="en-US" dirty="0"/>
              <a:t>Inventory Reporting and its requirements</a:t>
            </a:r>
          </a:p>
        </p:txBody>
      </p:sp>
    </p:spTree>
    <p:extLst>
      <p:ext uri="{BB962C8B-B14F-4D97-AF65-F5344CB8AC3E}">
        <p14:creationId xmlns:p14="http://schemas.microsoft.com/office/powerpoint/2010/main" val="267837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25966-27E6-51D7-8153-2989F4AA2921}"/>
              </a:ext>
            </a:extLst>
          </p:cNvPr>
          <p:cNvSpPr>
            <a:spLocks noGrp="1"/>
          </p:cNvSpPr>
          <p:nvPr>
            <p:ph idx="1"/>
          </p:nvPr>
        </p:nvSpPr>
        <p:spPr/>
        <p:txBody>
          <a:bodyPr/>
          <a:lstStyle/>
          <a:p>
            <a:pPr marR="0" lvl="0">
              <a:spcBef>
                <a:spcPts val="0"/>
              </a:spcBef>
              <a:spcAft>
                <a:spcPts val="0"/>
              </a:spcAft>
              <a:buFont typeface="Wingdings" panose="05000000000000000000" pitchFamily="2" charset="2"/>
              <a:buChar char="q"/>
            </a:pPr>
            <a:r>
              <a:rPr lang="en-US" dirty="0">
                <a:effectLst/>
              </a:rPr>
              <a:t>Title to all Property financed under this award vests in the recipient upon acquisition unless otherwise specified in this award.</a:t>
            </a:r>
          </a:p>
          <a:p>
            <a:pPr marL="457200" marR="0" indent="-457200">
              <a:spcBef>
                <a:spcPts val="0"/>
              </a:spcBef>
              <a:spcAft>
                <a:spcPts val="0"/>
              </a:spcAft>
            </a:pPr>
            <a:endParaRPr lang="en-US" dirty="0">
              <a:effectLst/>
            </a:endParaRPr>
          </a:p>
          <a:p>
            <a:pPr marR="0">
              <a:spcBef>
                <a:spcPts val="0"/>
              </a:spcBef>
              <a:spcAft>
                <a:spcPts val="0"/>
              </a:spcAft>
              <a:buFont typeface="Wingdings" panose="05000000000000000000" pitchFamily="2" charset="2"/>
              <a:buChar char="q"/>
            </a:pPr>
            <a:r>
              <a:rPr lang="en-US" dirty="0">
                <a:effectLst/>
              </a:rPr>
              <a:t>Property means equipment, supplies, real property, and intangible property, each defined individually below.</a:t>
            </a:r>
          </a:p>
          <a:p>
            <a:endParaRPr lang="en-US" dirty="0"/>
          </a:p>
        </p:txBody>
      </p:sp>
      <p:sp>
        <p:nvSpPr>
          <p:cNvPr id="3" name="Title 2">
            <a:extLst>
              <a:ext uri="{FF2B5EF4-FFF2-40B4-BE49-F238E27FC236}">
                <a16:creationId xmlns:a16="http://schemas.microsoft.com/office/drawing/2014/main" id="{EC489CE3-8202-C17F-4916-9A81F7DA7E45}"/>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17288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B16E2-906A-A89B-9833-688763C4C930}"/>
              </a:ext>
            </a:extLst>
          </p:cNvPr>
          <p:cNvSpPr>
            <a:spLocks noGrp="1"/>
          </p:cNvSpPr>
          <p:nvPr>
            <p:ph idx="1"/>
          </p:nvPr>
        </p:nvSpPr>
        <p:spPr>
          <a:xfrm>
            <a:off x="841247" y="1291473"/>
            <a:ext cx="11225061" cy="5052766"/>
          </a:xfrm>
        </p:spPr>
        <p:txBody>
          <a:bodyPr>
            <a:normAutofit fontScale="92500"/>
          </a:bodyPr>
          <a:lstStyle/>
          <a:p>
            <a:pPr marR="0" lvl="0">
              <a:lnSpc>
                <a:spcPct val="115000"/>
              </a:lnSpc>
              <a:spcBef>
                <a:spcPts val="0"/>
              </a:spcBef>
              <a:spcAft>
                <a:spcPts val="0"/>
              </a:spcAft>
              <a:buFont typeface="Wingdings" panose="05000000000000000000" pitchFamily="2" charset="2"/>
              <a:buChar char="v"/>
            </a:pPr>
            <a:r>
              <a:rPr lang="en-US" dirty="0">
                <a:solidFill>
                  <a:srgbClr val="000000"/>
                </a:solidFill>
                <a:effectLst/>
              </a:rPr>
              <a:t>Equipment means tangible nonexpendable property having a useful life of more than one year, and an acquisition cost of $5,000 or more per unit. However, consistent with the recipient’s policy, lower limits may be established.</a:t>
            </a:r>
            <a:endParaRPr lang="en-US" dirty="0">
              <a:solidFill>
                <a:srgbClr val="000000"/>
              </a:solidFill>
            </a:endParaRPr>
          </a:p>
          <a:p>
            <a:pPr marR="0" lvl="0">
              <a:lnSpc>
                <a:spcPct val="115000"/>
              </a:lnSpc>
              <a:spcBef>
                <a:spcPts val="0"/>
              </a:spcBef>
              <a:spcAft>
                <a:spcPts val="0"/>
              </a:spcAft>
              <a:buFont typeface="Wingdings" panose="05000000000000000000" pitchFamily="2" charset="2"/>
              <a:buChar char="v"/>
            </a:pPr>
            <a:endParaRPr lang="en-US" dirty="0">
              <a:effectLst/>
            </a:endParaRPr>
          </a:p>
          <a:p>
            <a:pPr marR="0" lvl="0">
              <a:lnSpc>
                <a:spcPct val="115000"/>
              </a:lnSpc>
              <a:spcBef>
                <a:spcPts val="0"/>
              </a:spcBef>
              <a:spcAft>
                <a:spcPts val="0"/>
              </a:spcAft>
              <a:buFont typeface="Wingdings" panose="05000000000000000000" pitchFamily="2" charset="2"/>
              <a:buChar char="v"/>
            </a:pPr>
            <a:r>
              <a:rPr lang="en-US" dirty="0">
                <a:solidFill>
                  <a:srgbClr val="000000"/>
                </a:solidFill>
                <a:effectLst/>
              </a:rPr>
              <a:t>Supplies means tangible property excluding equipment. A computing device is a supply if the acquisition cost is less than $5,000 per unit.</a:t>
            </a:r>
          </a:p>
          <a:p>
            <a:pPr marR="0" lvl="0">
              <a:lnSpc>
                <a:spcPct val="115000"/>
              </a:lnSpc>
              <a:spcBef>
                <a:spcPts val="0"/>
              </a:spcBef>
              <a:spcAft>
                <a:spcPts val="0"/>
              </a:spcAft>
              <a:buFont typeface="Wingdings" panose="05000000000000000000" pitchFamily="2" charset="2"/>
              <a:buChar char="v"/>
            </a:pPr>
            <a:endParaRPr lang="en-US" dirty="0">
              <a:solidFill>
                <a:srgbClr val="000000"/>
              </a:solidFill>
            </a:endParaRPr>
          </a:p>
          <a:p>
            <a:pPr marR="0" lvl="0">
              <a:lnSpc>
                <a:spcPct val="115000"/>
              </a:lnSpc>
              <a:spcBef>
                <a:spcPts val="0"/>
              </a:spcBef>
              <a:spcAft>
                <a:spcPts val="0"/>
              </a:spcAft>
              <a:buFont typeface="Wingdings" panose="05000000000000000000" pitchFamily="2" charset="2"/>
              <a:buChar char="v"/>
            </a:pPr>
            <a:r>
              <a:rPr lang="en-US" dirty="0">
                <a:effectLst/>
              </a:rPr>
              <a:t>Real Property means land, including land improvements, structures and appurtenances, including permanent fixtures.</a:t>
            </a:r>
          </a:p>
          <a:p>
            <a:pPr marR="0" lvl="0">
              <a:lnSpc>
                <a:spcPct val="115000"/>
              </a:lnSpc>
              <a:spcBef>
                <a:spcPts val="0"/>
              </a:spcBef>
              <a:spcAft>
                <a:spcPts val="0"/>
              </a:spcAft>
              <a:buFont typeface="Wingdings" panose="05000000000000000000" pitchFamily="2" charset="2"/>
              <a:buChar char="v"/>
            </a:pPr>
            <a:endParaRPr lang="en-US" dirty="0">
              <a:effectLst/>
            </a:endParaRPr>
          </a:p>
          <a:p>
            <a:pPr marR="0" lvl="0">
              <a:lnSpc>
                <a:spcPct val="115000"/>
              </a:lnSpc>
              <a:spcBef>
                <a:spcPts val="0"/>
              </a:spcBef>
              <a:spcAft>
                <a:spcPts val="0"/>
              </a:spcAft>
              <a:buFont typeface="Wingdings" panose="05000000000000000000" pitchFamily="2" charset="2"/>
              <a:buChar char="v"/>
            </a:pPr>
            <a:r>
              <a:rPr lang="en-US" dirty="0">
                <a:effectLst/>
              </a:rPr>
              <a:t>Intangible Property includes intellectual property, such as trademarks, copyrights, patents and patent applications etc.</a:t>
            </a:r>
          </a:p>
          <a:p>
            <a:endParaRPr lang="en-US" dirty="0"/>
          </a:p>
        </p:txBody>
      </p:sp>
      <p:sp>
        <p:nvSpPr>
          <p:cNvPr id="3" name="Title 2">
            <a:extLst>
              <a:ext uri="{FF2B5EF4-FFF2-40B4-BE49-F238E27FC236}">
                <a16:creationId xmlns:a16="http://schemas.microsoft.com/office/drawing/2014/main" id="{CFD03B69-F83F-641A-97C6-EEDF5B392ADD}"/>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71886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6B641-08D5-E473-D44A-205F7EA282BC}"/>
              </a:ext>
            </a:extLst>
          </p:cNvPr>
          <p:cNvSpPr>
            <a:spLocks noGrp="1"/>
          </p:cNvSpPr>
          <p:nvPr>
            <p:ph idx="1"/>
          </p:nvPr>
        </p:nvSpPr>
        <p:spPr>
          <a:xfrm>
            <a:off x="841247" y="1282045"/>
            <a:ext cx="11272195" cy="5099901"/>
          </a:xfrm>
        </p:spPr>
        <p:txBody>
          <a:bodyPr>
            <a:normAutofit lnSpcReduction="10000"/>
          </a:bodyPr>
          <a:lstStyle/>
          <a:p>
            <a:pPr marR="0">
              <a:lnSpc>
                <a:spcPct val="150000"/>
              </a:lnSpc>
              <a:spcBef>
                <a:spcPts val="0"/>
              </a:spcBef>
              <a:spcAft>
                <a:spcPts val="0"/>
              </a:spcAft>
              <a:buFont typeface="Wingdings" panose="05000000000000000000" pitchFamily="2" charset="2"/>
              <a:buChar char="q"/>
            </a:pPr>
            <a:r>
              <a:rPr lang="en-US" dirty="0">
                <a:effectLst/>
              </a:rPr>
              <a:t>Use and maintain all Property in accordance with the following procedures: </a:t>
            </a:r>
          </a:p>
          <a:p>
            <a:pPr marL="971550" marR="0" indent="-514350">
              <a:lnSpc>
                <a:spcPct val="150000"/>
              </a:lnSpc>
              <a:spcBef>
                <a:spcPts val="0"/>
              </a:spcBef>
              <a:spcAft>
                <a:spcPts val="0"/>
              </a:spcAft>
              <a:buFont typeface="+mj-lt"/>
              <a:buAutoNum type="romanUcPeriod"/>
            </a:pPr>
            <a:r>
              <a:rPr lang="en-US" dirty="0">
                <a:effectLst/>
              </a:rPr>
              <a:t>Must use the Property for the program for which it was acquired during the period of this award</a:t>
            </a:r>
            <a:r>
              <a:rPr lang="en-US" dirty="0"/>
              <a:t>.</a:t>
            </a:r>
            <a:endParaRPr lang="en-US" dirty="0">
              <a:effectLst/>
            </a:endParaRPr>
          </a:p>
          <a:p>
            <a:pPr marL="971550" marR="0" indent="-514350">
              <a:lnSpc>
                <a:spcPct val="150000"/>
              </a:lnSpc>
              <a:spcBef>
                <a:spcPts val="0"/>
              </a:spcBef>
              <a:spcAft>
                <a:spcPts val="0"/>
              </a:spcAft>
              <a:buFont typeface="+mj-lt"/>
              <a:buAutoNum type="romanUcPeriod"/>
            </a:pPr>
            <a:endParaRPr lang="en-US" dirty="0"/>
          </a:p>
          <a:p>
            <a:pPr marL="971550" marR="0" indent="-514350">
              <a:lnSpc>
                <a:spcPct val="150000"/>
              </a:lnSpc>
              <a:spcBef>
                <a:spcPts val="0"/>
              </a:spcBef>
              <a:spcAft>
                <a:spcPts val="0"/>
              </a:spcAft>
              <a:buFont typeface="+mj-lt"/>
              <a:buAutoNum type="romanUcPeriod"/>
            </a:pPr>
            <a:r>
              <a:rPr lang="en-US" dirty="0">
                <a:effectLst/>
              </a:rPr>
              <a:t>When the Property is no longer needed, the recipient must use the Property in the following order of priority:</a:t>
            </a:r>
          </a:p>
          <a:p>
            <a:pPr marL="1257300" lvl="1" indent="-342900">
              <a:lnSpc>
                <a:spcPct val="150000"/>
              </a:lnSpc>
              <a:spcAft>
                <a:spcPts val="0"/>
              </a:spcAft>
              <a:buFont typeface="Wingdings" panose="05000000000000000000" pitchFamily="2" charset="2"/>
              <a:buChar char="§"/>
            </a:pPr>
            <a:r>
              <a:rPr lang="en-US" sz="2200" dirty="0"/>
              <a:t>Activities funded by USAID, </a:t>
            </a:r>
          </a:p>
          <a:p>
            <a:pPr marL="1257300" lvl="1" indent="-342900">
              <a:lnSpc>
                <a:spcPct val="150000"/>
              </a:lnSpc>
              <a:spcAft>
                <a:spcPts val="0"/>
              </a:spcAft>
              <a:buFont typeface="Wingdings" panose="05000000000000000000" pitchFamily="2" charset="2"/>
              <a:buChar char="§"/>
            </a:pPr>
            <a:r>
              <a:rPr lang="en-US" sz="2200" dirty="0">
                <a:effectLst/>
              </a:rPr>
              <a:t>The Activities funded by other United States Government (USG) agencies, then</a:t>
            </a:r>
          </a:p>
          <a:p>
            <a:pPr marL="1257300" lvl="1" indent="-342900">
              <a:lnSpc>
                <a:spcPct val="150000"/>
              </a:lnSpc>
              <a:spcAft>
                <a:spcPts val="0"/>
              </a:spcAft>
              <a:buFont typeface="Wingdings" panose="05000000000000000000" pitchFamily="2" charset="2"/>
              <a:buChar char="§"/>
            </a:pPr>
            <a:r>
              <a:rPr lang="en-US" sz="2200" dirty="0">
                <a:effectLst/>
              </a:rPr>
              <a:t>As directed by the </a:t>
            </a:r>
            <a:r>
              <a:rPr lang="en-US" sz="2200" dirty="0"/>
              <a:t>FHI 360</a:t>
            </a:r>
            <a:r>
              <a:rPr lang="en-US" sz="2200" dirty="0">
                <a:effectLst/>
              </a:rPr>
              <a:t>.</a:t>
            </a:r>
          </a:p>
          <a:p>
            <a:endParaRPr lang="en-US" dirty="0"/>
          </a:p>
        </p:txBody>
      </p:sp>
      <p:sp>
        <p:nvSpPr>
          <p:cNvPr id="3" name="Title 2">
            <a:extLst>
              <a:ext uri="{FF2B5EF4-FFF2-40B4-BE49-F238E27FC236}">
                <a16:creationId xmlns:a16="http://schemas.microsoft.com/office/drawing/2014/main" id="{2DEEDFF6-A576-6AC5-0D78-CE911E1CA7B0}"/>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260005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247B9-8E8D-53B9-3B4E-1EEB83BF43DA}"/>
              </a:ext>
            </a:extLst>
          </p:cNvPr>
          <p:cNvSpPr>
            <a:spLocks noGrp="1"/>
          </p:cNvSpPr>
          <p:nvPr>
            <p:ph idx="1"/>
          </p:nvPr>
        </p:nvSpPr>
        <p:spPr>
          <a:xfrm>
            <a:off x="841248" y="1263192"/>
            <a:ext cx="11350752" cy="5090474"/>
          </a:xfrm>
        </p:spPr>
        <p:txBody>
          <a:bodyPr>
            <a:normAutofit lnSpcReduction="10000"/>
          </a:bodyPr>
          <a:lstStyle/>
          <a:p>
            <a:pPr marR="0">
              <a:spcBef>
                <a:spcPts val="0"/>
              </a:spcBef>
              <a:spcAft>
                <a:spcPts val="0"/>
              </a:spcAft>
              <a:buFont typeface="Wingdings" panose="05000000000000000000" pitchFamily="2" charset="2"/>
              <a:buChar char="q"/>
            </a:pPr>
            <a:r>
              <a:rPr lang="en-US" sz="1800" dirty="0">
                <a:effectLst/>
              </a:rPr>
              <a:t>The recipient must maintain the Property in good condition, have management procedures to protect, and maintain an accurate inventory. Maintenance procedures must include the following:</a:t>
            </a:r>
          </a:p>
          <a:p>
            <a:pPr marL="0" marR="0">
              <a:spcBef>
                <a:spcPts val="0"/>
              </a:spcBef>
              <a:spcAft>
                <a:spcPts val="0"/>
              </a:spcAft>
            </a:pPr>
            <a:endParaRPr lang="en-US" sz="1800" dirty="0">
              <a:effectLst/>
            </a:endParaRPr>
          </a:p>
          <a:p>
            <a:pPr marL="857250" marR="0" indent="-400050">
              <a:spcBef>
                <a:spcPts val="0"/>
              </a:spcBef>
              <a:spcAft>
                <a:spcPts val="0"/>
              </a:spcAft>
              <a:buFont typeface="+mj-lt"/>
              <a:buAutoNum type="romanUcPeriod"/>
            </a:pPr>
            <a:r>
              <a:rPr lang="en-US" sz="1800" dirty="0">
                <a:effectLst/>
              </a:rPr>
              <a:t>Accurate description of the Property, including serial number, model number, or other identifying number, acquisition date and cost, location and condition, and data on the disposition of any Property (date of disposition, sales price, method used to determine current fair market value, etc.), as applicable. </a:t>
            </a:r>
          </a:p>
          <a:p>
            <a:pPr marL="1714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 physical inventory of Property that must be taken, and the results reconciled with the equipment records, following organizational policies period of this award.</a:t>
            </a:r>
          </a:p>
          <a:p>
            <a:pPr marL="1714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 control system must be in effect to maintain the Property and ensure adequate safeguards to prevent loss, damage, or theft of the Property. </a:t>
            </a:r>
          </a:p>
          <a:p>
            <a:pPr marL="857250" marR="0" indent="-400050">
              <a:spcBef>
                <a:spcPts val="0"/>
              </a:spcBef>
              <a:spcAft>
                <a:spcPts val="0"/>
              </a:spcAft>
              <a:buFont typeface="+mj-lt"/>
              <a:buAutoNum type="romanUcPeriod"/>
            </a:pPr>
            <a:endParaRPr lang="en-US" sz="1800" dirty="0"/>
          </a:p>
          <a:p>
            <a:pPr marL="857250" marR="0" indent="-400050">
              <a:spcBef>
                <a:spcPts val="0"/>
              </a:spcBef>
              <a:spcAft>
                <a:spcPts val="0"/>
              </a:spcAft>
              <a:buFont typeface="+mj-lt"/>
              <a:buAutoNum type="romanUcPeriod"/>
            </a:pPr>
            <a:r>
              <a:rPr lang="en-US" sz="1800" dirty="0">
                <a:effectLst/>
              </a:rPr>
              <a:t>The recipient must maintain appropriate insurance equivalent to insurance the recipient maintains for its own property.</a:t>
            </a:r>
          </a:p>
          <a:p>
            <a:pPr marL="857250" marR="0" indent="-400050">
              <a:spcBef>
                <a:spcPts val="0"/>
              </a:spcBef>
              <a:spcAft>
                <a:spcPts val="0"/>
              </a:spcAft>
              <a:buFont typeface="+mj-lt"/>
              <a:buAutoNum type="romanUcPeriod"/>
            </a:pPr>
            <a:endParaRPr lang="en-US" sz="1800" dirty="0">
              <a:effectLst/>
            </a:endParaRPr>
          </a:p>
          <a:p>
            <a:pPr marL="857250" marR="0" indent="-400050">
              <a:spcBef>
                <a:spcPts val="0"/>
              </a:spcBef>
              <a:spcAft>
                <a:spcPts val="0"/>
              </a:spcAft>
              <a:buFont typeface="+mj-lt"/>
              <a:buAutoNum type="romanUcPeriod"/>
            </a:pPr>
            <a:r>
              <a:rPr lang="en-US" sz="1800" dirty="0">
                <a:effectLst/>
              </a:rPr>
              <a:t>Any loss, damage, or theft must be investigated and fully documented, and the recipient must promptly notify FHI 360. </a:t>
            </a:r>
          </a:p>
          <a:p>
            <a:pPr marL="857250" marR="0" indent="-400050">
              <a:spcBef>
                <a:spcPts val="0"/>
              </a:spcBef>
              <a:spcAft>
                <a:spcPts val="0"/>
              </a:spcAft>
              <a:buFont typeface="+mj-lt"/>
              <a:buAutoNum type="romanUcPeriod"/>
            </a:pPr>
            <a:endParaRPr lang="en-US" sz="1800" dirty="0"/>
          </a:p>
          <a:p>
            <a:pPr marL="857250" marR="0" indent="-400050">
              <a:spcBef>
                <a:spcPts val="0"/>
              </a:spcBef>
              <a:spcAft>
                <a:spcPts val="0"/>
              </a:spcAft>
              <a:buFont typeface="+mj-lt"/>
              <a:buAutoNum type="romanUcPeriod"/>
            </a:pPr>
            <a:r>
              <a:rPr lang="en-US" sz="1800" dirty="0">
                <a:effectLst/>
              </a:rPr>
              <a:t>The recipient may be liable where insurance is not sufficient to cover losses or damage.</a:t>
            </a:r>
          </a:p>
          <a:p>
            <a:pPr marL="0" marR="0">
              <a:spcBef>
                <a:spcPts val="0"/>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FB57E24-CDDF-516B-4AD0-E4E3062D7FD4}"/>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107842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A7AB1-E642-D4F4-6188-66BBF6C10BB2}"/>
              </a:ext>
            </a:extLst>
          </p:cNvPr>
          <p:cNvSpPr>
            <a:spLocks noGrp="1"/>
          </p:cNvSpPr>
          <p:nvPr>
            <p:ph idx="1"/>
          </p:nvPr>
        </p:nvSpPr>
        <p:spPr>
          <a:xfrm>
            <a:off x="841248" y="1253765"/>
            <a:ext cx="11281622" cy="5099901"/>
          </a:xfrm>
        </p:spPr>
        <p:txBody>
          <a:bodyPr/>
          <a:lstStyle/>
          <a:p>
            <a:pPr marR="0">
              <a:spcBef>
                <a:spcPts val="0"/>
              </a:spcBef>
              <a:spcAft>
                <a:spcPts val="0"/>
              </a:spcAft>
              <a:buFont typeface="Wingdings" panose="05000000000000000000" pitchFamily="2" charset="2"/>
              <a:buChar char="q"/>
              <a:tabLst>
                <a:tab pos="457200" algn="l"/>
              </a:tabLst>
            </a:pPr>
            <a:r>
              <a:rPr lang="en-US" dirty="0">
                <a:effectLst/>
              </a:rPr>
              <a:t>Upon completion of this award, the recipient must submit to FHI 360 a property disposition report of the following types of Property, along with a proposed disposition of such Property. </a:t>
            </a:r>
          </a:p>
          <a:p>
            <a:pPr marL="0" marR="0" indent="0">
              <a:spcBef>
                <a:spcPts val="0"/>
              </a:spcBef>
              <a:spcAft>
                <a:spcPts val="0"/>
              </a:spcAft>
              <a:buNone/>
              <a:tabLst>
                <a:tab pos="457200" algn="l"/>
              </a:tabLst>
            </a:pPr>
            <a:endParaRPr lang="en-US" dirty="0"/>
          </a:p>
          <a:p>
            <a:pPr marL="857250" lvl="1" indent="-400050">
              <a:spcAft>
                <a:spcPts val="0"/>
              </a:spcAft>
              <a:buFont typeface="+mj-lt"/>
              <a:buAutoNum type="romanUcPeriod"/>
              <a:tabLst>
                <a:tab pos="457200" algn="l"/>
              </a:tabLst>
            </a:pPr>
            <a:r>
              <a:rPr lang="en-US" sz="2400" dirty="0">
                <a:effectLst/>
              </a:rPr>
              <a:t>All equipment that has a per unit current fair market value at the end of this award of $5,000 or more.</a:t>
            </a:r>
          </a:p>
          <a:p>
            <a:pPr marL="857250" lvl="1" indent="-400050">
              <a:lnSpc>
                <a:spcPct val="115000"/>
              </a:lnSpc>
              <a:spcAft>
                <a:spcPts val="0"/>
              </a:spcAft>
              <a:buFont typeface="+mj-lt"/>
              <a:buAutoNum type="romanUcPeriod"/>
            </a:pPr>
            <a:endParaRPr lang="en-US" sz="2400" dirty="0"/>
          </a:p>
          <a:p>
            <a:pPr marL="857250" lvl="1" indent="-400050">
              <a:lnSpc>
                <a:spcPct val="115000"/>
              </a:lnSpc>
              <a:spcAft>
                <a:spcPts val="0"/>
              </a:spcAft>
              <a:buFont typeface="+mj-lt"/>
              <a:buAutoNum type="romanUcPeriod"/>
            </a:pPr>
            <a:r>
              <a:rPr lang="en-US" sz="2400" dirty="0">
                <a:effectLst/>
              </a:rPr>
              <a:t>New/unused supplies with an aggregate current fair market value at the end of this award of $5,000 or more.</a:t>
            </a:r>
          </a:p>
          <a:p>
            <a:pPr marL="857250" lvl="1" indent="-400050">
              <a:lnSpc>
                <a:spcPct val="115000"/>
              </a:lnSpc>
              <a:spcAft>
                <a:spcPts val="0"/>
              </a:spcAft>
              <a:buFont typeface="+mj-lt"/>
              <a:buAutoNum type="romanUcPeriod"/>
            </a:pPr>
            <a:endParaRPr lang="en-US" sz="2400" dirty="0"/>
          </a:p>
          <a:p>
            <a:pPr marL="857250" lvl="1" indent="-400050">
              <a:lnSpc>
                <a:spcPct val="115000"/>
              </a:lnSpc>
              <a:spcAft>
                <a:spcPts val="0"/>
              </a:spcAft>
              <a:buFont typeface="+mj-lt"/>
              <a:buAutoNum type="romanUcPeriod"/>
            </a:pPr>
            <a:r>
              <a:rPr lang="en-US" sz="2400" dirty="0">
                <a:effectLst/>
              </a:rPr>
              <a:t>Real or intangible property, of any value.</a:t>
            </a:r>
          </a:p>
          <a:p>
            <a:endParaRPr lang="en-US" dirty="0"/>
          </a:p>
        </p:txBody>
      </p:sp>
      <p:sp>
        <p:nvSpPr>
          <p:cNvPr id="3" name="Title 2">
            <a:extLst>
              <a:ext uri="{FF2B5EF4-FFF2-40B4-BE49-F238E27FC236}">
                <a16:creationId xmlns:a16="http://schemas.microsoft.com/office/drawing/2014/main" id="{FCA3D3B7-A496-19D5-0821-BC98EAB976BC}"/>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85982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E37D3-DEC3-A214-4D73-0253C64DC856}"/>
              </a:ext>
            </a:extLst>
          </p:cNvPr>
          <p:cNvSpPr>
            <a:spLocks noGrp="1"/>
          </p:cNvSpPr>
          <p:nvPr>
            <p:ph idx="1"/>
          </p:nvPr>
        </p:nvSpPr>
        <p:spPr>
          <a:xfrm>
            <a:off x="841247" y="1272619"/>
            <a:ext cx="11225061" cy="5090474"/>
          </a:xfrm>
        </p:spPr>
        <p:txBody>
          <a:bodyPr>
            <a:normAutofit/>
          </a:bodyPr>
          <a:lstStyle/>
          <a:p>
            <a:pPr marR="0">
              <a:lnSpc>
                <a:spcPct val="150000"/>
              </a:lnSpc>
              <a:spcBef>
                <a:spcPts val="0"/>
              </a:spcBef>
              <a:spcAft>
                <a:spcPts val="0"/>
              </a:spcAft>
              <a:buFont typeface="Wingdings" panose="05000000000000000000" pitchFamily="2" charset="2"/>
              <a:buChar char="q"/>
            </a:pPr>
            <a:r>
              <a:rPr lang="en-US" dirty="0">
                <a:effectLst/>
              </a:rPr>
              <a:t>The recipient must dispose </a:t>
            </a:r>
            <a:r>
              <a:rPr lang="en-US" dirty="0"/>
              <a:t>the</a:t>
            </a:r>
            <a:r>
              <a:rPr lang="en-US" dirty="0">
                <a:effectLst/>
              </a:rPr>
              <a:t> Property at the end per disposition report. Disposition may include the following:</a:t>
            </a:r>
          </a:p>
          <a:p>
            <a:pPr marL="857250" lvl="1" indent="-400050">
              <a:lnSpc>
                <a:spcPct val="150000"/>
              </a:lnSpc>
              <a:spcAft>
                <a:spcPts val="0"/>
              </a:spcAft>
              <a:buFont typeface="+mj-lt"/>
              <a:buAutoNum type="romanUcPeriod"/>
            </a:pPr>
            <a:r>
              <a:rPr lang="en-US" sz="2400" dirty="0">
                <a:effectLst/>
              </a:rPr>
              <a:t>The recipient may retain title with no further obligation.</a:t>
            </a:r>
          </a:p>
          <a:p>
            <a:pPr marL="857250" lvl="1" indent="-400050">
              <a:lnSpc>
                <a:spcPct val="150000"/>
              </a:lnSpc>
              <a:spcAft>
                <a:spcPts val="0"/>
              </a:spcAft>
              <a:buFont typeface="+mj-lt"/>
              <a:buAutoNum type="romanUcPeriod"/>
            </a:pPr>
            <a:r>
              <a:rPr lang="en-US" sz="2400" dirty="0">
                <a:effectLst/>
              </a:rPr>
              <a:t>The recipient may retain title, but must compensate for the share, based on the current fair market value of the Property. </a:t>
            </a:r>
          </a:p>
          <a:p>
            <a:pPr marL="857250" lvl="1" indent="-400050">
              <a:lnSpc>
                <a:spcPct val="150000"/>
              </a:lnSpc>
              <a:spcAft>
                <a:spcPts val="0"/>
              </a:spcAft>
              <a:buFont typeface="+mj-lt"/>
              <a:buAutoNum type="romanUcPeriod"/>
            </a:pPr>
            <a:r>
              <a:rPr lang="en-US" sz="2400" dirty="0">
                <a:effectLst/>
              </a:rPr>
              <a:t>The recipient may be directed to transfer title to a third party, including another implementing partner or the host country government. </a:t>
            </a:r>
          </a:p>
          <a:p>
            <a:endParaRPr lang="en-US" dirty="0"/>
          </a:p>
        </p:txBody>
      </p:sp>
      <p:sp>
        <p:nvSpPr>
          <p:cNvPr id="3" name="Title 2">
            <a:extLst>
              <a:ext uri="{FF2B5EF4-FFF2-40B4-BE49-F238E27FC236}">
                <a16:creationId xmlns:a16="http://schemas.microsoft.com/office/drawing/2014/main" id="{80C66E9B-FD51-A352-34FE-24B292C4F8C8}"/>
              </a:ext>
            </a:extLst>
          </p:cNvPr>
          <p:cNvSpPr>
            <a:spLocks noGrp="1"/>
          </p:cNvSpPr>
          <p:nvPr>
            <p:ph type="title"/>
          </p:nvPr>
        </p:nvSpPr>
        <p:spPr/>
        <p:txBody>
          <a:bodyPr>
            <a:normAutofit fontScale="90000"/>
          </a:bodyPr>
          <a:lstStyle/>
          <a:p>
            <a:r>
              <a:rPr lang="en-US" dirty="0"/>
              <a:t>M7.	TITLE TO AND USE OF PROPERTY (DECEMBER 2014)</a:t>
            </a:r>
          </a:p>
        </p:txBody>
      </p:sp>
    </p:spTree>
    <p:extLst>
      <p:ext uri="{BB962C8B-B14F-4D97-AF65-F5344CB8AC3E}">
        <p14:creationId xmlns:p14="http://schemas.microsoft.com/office/powerpoint/2010/main" val="323826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98612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72538-1C69-E176-FB63-85C80F7576AE}"/>
              </a:ext>
            </a:extLst>
          </p:cNvPr>
          <p:cNvSpPr>
            <a:spLocks noGrp="1"/>
          </p:cNvSpPr>
          <p:nvPr>
            <p:ph idx="1"/>
          </p:nvPr>
        </p:nvSpPr>
        <p:spPr>
          <a:xfrm>
            <a:off x="841248" y="1645919"/>
            <a:ext cx="10515600" cy="4699221"/>
          </a:xfrm>
        </p:spPr>
        <p:txBody>
          <a:bodyPr vert="horz" lIns="91440" tIns="45720" rIns="91440" bIns="45720" rtlCol="0" anchor="t">
            <a:normAutofit/>
          </a:bodyPr>
          <a:lstStyle/>
          <a:p>
            <a:r>
              <a:rPr lang="en-US" sz="2000" dirty="0">
                <a:latin typeface="Noto Sans"/>
                <a:ea typeface="Noto Sans"/>
                <a:cs typeface="Noto Sans"/>
              </a:rPr>
              <a:t>FHI 360 is required to submit an annual Foreign Tax Report to the US Government every April. The purpose of this report is to ensure that US foreign assistance is not being taxed and that funds are used for their intended purposes. The USG uses these reports to track whether foreign governments are complying with the terms of their bilateral agreements. </a:t>
            </a:r>
            <a:endParaRPr lang="en-US" sz="2000"/>
          </a:p>
          <a:p>
            <a:pPr marL="0" indent="0">
              <a:buNone/>
            </a:pPr>
            <a:endParaRPr lang="en-US" sz="2000" dirty="0">
              <a:latin typeface="Noto Sans"/>
              <a:ea typeface="Noto Sans"/>
              <a:cs typeface="Noto Sans"/>
            </a:endParaRPr>
          </a:p>
          <a:p>
            <a:r>
              <a:rPr lang="en-US" sz="2000" dirty="0">
                <a:latin typeface="Noto Sans"/>
                <a:ea typeface="Noto Sans"/>
                <a:cs typeface="Noto Sans"/>
              </a:rPr>
              <a:t>VAT information must be reported on the purchase of all commodities for all awards receiving USAID funds. All sub-recipients under USAID awards must also track taxes paid and reimbursements received on purchases of NPR 10000 or more. </a:t>
            </a:r>
            <a:endParaRPr lang="en-US" sz="2000">
              <a:solidFill>
                <a:srgbClr val="0D0D0D"/>
              </a:solidFill>
              <a:latin typeface="Noto Sans"/>
            </a:endParaRPr>
          </a:p>
        </p:txBody>
      </p:sp>
      <p:sp>
        <p:nvSpPr>
          <p:cNvPr id="3" name="Title 2">
            <a:extLst>
              <a:ext uri="{FF2B5EF4-FFF2-40B4-BE49-F238E27FC236}">
                <a16:creationId xmlns:a16="http://schemas.microsoft.com/office/drawing/2014/main" id="{5254280D-E495-1FE7-8A3A-80141B5D7BDA}"/>
              </a:ext>
            </a:extLst>
          </p:cNvPr>
          <p:cNvSpPr>
            <a:spLocks noGrp="1"/>
          </p:cNvSpPr>
          <p:nvPr>
            <p:ph type="title"/>
          </p:nvPr>
        </p:nvSpPr>
        <p:spPr/>
        <p:txBody>
          <a:bodyPr>
            <a:normAutofit fontScale="90000"/>
          </a:bodyPr>
          <a:lstStyle/>
          <a:p>
            <a:r>
              <a:rPr lang="en-US" dirty="0"/>
              <a:t>VAT and Inventory Reporting</a:t>
            </a:r>
            <a:br>
              <a:rPr lang="en-US" dirty="0"/>
            </a:br>
            <a:endParaRPr lang="en-US" dirty="0"/>
          </a:p>
        </p:txBody>
      </p:sp>
    </p:spTree>
    <p:extLst>
      <p:ext uri="{BB962C8B-B14F-4D97-AF65-F5344CB8AC3E}">
        <p14:creationId xmlns:p14="http://schemas.microsoft.com/office/powerpoint/2010/main" val="7388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5EAA8-CC78-A0FB-6203-8E1361335E01}"/>
              </a:ext>
            </a:extLst>
          </p:cNvPr>
          <p:cNvSpPr>
            <a:spLocks noGrp="1"/>
          </p:cNvSpPr>
          <p:nvPr>
            <p:ph idx="1"/>
          </p:nvPr>
        </p:nvSpPr>
        <p:spPr>
          <a:xfrm>
            <a:off x="841248" y="1645920"/>
            <a:ext cx="10506941" cy="4605597"/>
          </a:xfrm>
        </p:spPr>
        <p:txBody>
          <a:bodyPr vert="horz" lIns="91440" tIns="45720" rIns="91440" bIns="45720" rtlCol="0" anchor="t">
            <a:noAutofit/>
          </a:bodyPr>
          <a:lstStyle/>
          <a:p>
            <a:pPr algn="l"/>
            <a:r>
              <a:rPr lang="en-US" sz="2000" b="1" i="0" dirty="0">
                <a:solidFill>
                  <a:srgbClr val="212721"/>
                </a:solidFill>
                <a:effectLst/>
                <a:latin typeface="Noto Sans"/>
                <a:ea typeface="Noto Sans"/>
                <a:cs typeface="Noto Sans"/>
              </a:rPr>
              <a:t>1. Registered dealer name should be clearly visible : XYZ concern</a:t>
            </a:r>
            <a:br>
              <a:rPr lang="en-US" sz="2000" b="0" i="0" dirty="0">
                <a:effectLst/>
                <a:latin typeface="Noto Sans"/>
              </a:rPr>
            </a:br>
            <a:endParaRPr lang="en-US" sz="2000" b="0" i="0">
              <a:solidFill>
                <a:srgbClr val="212721"/>
              </a:solidFill>
              <a:effectLst/>
              <a:latin typeface="Noto Sans"/>
            </a:endParaRPr>
          </a:p>
          <a:p>
            <a:pPr marL="0" indent="0">
              <a:buNone/>
            </a:pPr>
            <a:r>
              <a:rPr lang="en-US" sz="2000" dirty="0">
                <a:solidFill>
                  <a:srgbClr val="212721"/>
                </a:solidFill>
                <a:latin typeface="Noto Sans"/>
                <a:ea typeface="Noto Sans"/>
                <a:cs typeface="Noto Sans"/>
              </a:rPr>
              <a:t>       </a:t>
            </a:r>
            <a:r>
              <a:rPr lang="en-US" sz="2000" b="0" i="0" dirty="0">
                <a:solidFill>
                  <a:srgbClr val="212721"/>
                </a:solidFill>
                <a:effectLst/>
                <a:latin typeface="Noto Sans"/>
                <a:ea typeface="Noto Sans"/>
                <a:cs typeface="Noto Sans"/>
              </a:rPr>
              <a:t>Address : Baluwatar, Kathmandu</a:t>
            </a:r>
            <a:br>
              <a:rPr lang="en-US" sz="2000" b="0" i="0" dirty="0">
                <a:effectLst/>
                <a:latin typeface="Noto Sans"/>
              </a:rPr>
            </a:br>
            <a:endParaRPr lang="en-US" sz="2000" b="0" i="0">
              <a:solidFill>
                <a:srgbClr val="212721"/>
              </a:solidFill>
              <a:effectLst/>
              <a:latin typeface="Noto Sans"/>
            </a:endParaRPr>
          </a:p>
          <a:p>
            <a:pPr marL="0" indent="0">
              <a:buNone/>
            </a:pPr>
            <a:r>
              <a:rPr lang="en-US" sz="2000" dirty="0">
                <a:solidFill>
                  <a:srgbClr val="212721"/>
                </a:solidFill>
                <a:latin typeface="Noto Sans"/>
                <a:ea typeface="Noto Sans"/>
                <a:cs typeface="Noto Sans"/>
              </a:rPr>
              <a:t>     </a:t>
            </a:r>
            <a:r>
              <a:rPr lang="en-US" sz="2000" b="0" i="0" dirty="0">
                <a:solidFill>
                  <a:srgbClr val="212721"/>
                </a:solidFill>
                <a:effectLst/>
                <a:latin typeface="Noto Sans"/>
                <a:ea typeface="Noto Sans"/>
                <a:cs typeface="Noto Sans"/>
              </a:rPr>
              <a:t> VAT Number :</a:t>
            </a:r>
            <a:r>
              <a:rPr lang="en-US" sz="2000" dirty="0">
                <a:solidFill>
                  <a:srgbClr val="212721"/>
                </a:solidFill>
                <a:latin typeface="Noto Sans"/>
                <a:ea typeface="Noto Sans"/>
                <a:cs typeface="Noto Sans"/>
              </a:rPr>
              <a:t>  </a:t>
            </a:r>
            <a:endParaRPr lang="en-US" sz="2000" b="0" i="0">
              <a:solidFill>
                <a:srgbClr val="212721"/>
              </a:solidFill>
              <a:effectLst/>
              <a:latin typeface="Noto Sans"/>
            </a:endParaRPr>
          </a:p>
          <a:p>
            <a:pPr algn="l"/>
            <a:endParaRPr lang="en-US" sz="2000" b="1" i="0" dirty="0">
              <a:solidFill>
                <a:srgbClr val="212721"/>
              </a:solidFill>
              <a:effectLst/>
              <a:latin typeface="Noto Sans"/>
            </a:endParaRPr>
          </a:p>
          <a:p>
            <a:r>
              <a:rPr lang="en-US" sz="2000" b="1" i="0" dirty="0">
                <a:solidFill>
                  <a:srgbClr val="212721"/>
                </a:solidFill>
                <a:effectLst/>
                <a:latin typeface="Noto Sans"/>
                <a:ea typeface="Noto Sans"/>
                <a:cs typeface="Noto Sans"/>
              </a:rPr>
              <a:t>2. Purchaser’s name in Invoice: Name should be FHI/USAID</a:t>
            </a:r>
            <a:br>
              <a:rPr lang="en-US" sz="2000" b="0" i="0" dirty="0">
                <a:effectLst/>
                <a:latin typeface="Noto Sans"/>
              </a:rPr>
            </a:br>
            <a:br>
              <a:rPr lang="en-US" sz="2000" b="0" i="0" dirty="0">
                <a:effectLst/>
                <a:latin typeface="Noto Sans"/>
              </a:rPr>
            </a:br>
            <a:r>
              <a:rPr lang="en-US" sz="2000" b="0" i="0" dirty="0">
                <a:solidFill>
                  <a:srgbClr val="212721"/>
                </a:solidFill>
                <a:effectLst/>
                <a:latin typeface="Noto Sans"/>
                <a:ea typeface="Noto Sans"/>
                <a:cs typeface="Noto Sans"/>
              </a:rPr>
              <a:t>Organization Name : FHI/USAID</a:t>
            </a:r>
            <a:r>
              <a:rPr lang="en-US" sz="2000" dirty="0">
                <a:solidFill>
                  <a:srgbClr val="212721"/>
                </a:solidFill>
                <a:latin typeface="Noto Sans"/>
                <a:ea typeface="Noto Sans"/>
                <a:cs typeface="Noto Sans"/>
              </a:rPr>
              <a:t> </a:t>
            </a:r>
            <a:r>
              <a:rPr lang="en-US" sz="2000" b="0" i="0" dirty="0">
                <a:solidFill>
                  <a:srgbClr val="212721"/>
                </a:solidFill>
                <a:effectLst/>
                <a:latin typeface="Noto Sans"/>
                <a:ea typeface="Noto Sans"/>
                <a:cs typeface="Noto Sans"/>
              </a:rPr>
              <a:t>Organization</a:t>
            </a:r>
            <a:r>
              <a:rPr lang="en-US" sz="2000" dirty="0">
                <a:solidFill>
                  <a:srgbClr val="212721"/>
                </a:solidFill>
                <a:latin typeface="Noto Sans"/>
                <a:ea typeface="Noto Sans"/>
                <a:cs typeface="Noto Sans"/>
              </a:rPr>
              <a:t> </a:t>
            </a:r>
            <a:endParaRPr lang="en-US" sz="2000" b="0" i="0">
              <a:solidFill>
                <a:srgbClr val="212721"/>
              </a:solidFill>
              <a:effectLst/>
              <a:latin typeface="Noto Sans"/>
            </a:endParaRPr>
          </a:p>
          <a:p>
            <a:pPr marL="0" indent="0">
              <a:buNone/>
            </a:pPr>
            <a:r>
              <a:rPr lang="en-US" sz="2000" dirty="0">
                <a:solidFill>
                  <a:srgbClr val="212721"/>
                </a:solidFill>
                <a:latin typeface="Noto Sans"/>
                <a:ea typeface="Noto Sans"/>
                <a:cs typeface="Noto Sans"/>
              </a:rPr>
              <a:t>        </a:t>
            </a:r>
            <a:r>
              <a:rPr lang="en-US" sz="2000" b="0" i="0" dirty="0">
                <a:solidFill>
                  <a:srgbClr val="212721"/>
                </a:solidFill>
                <a:effectLst/>
                <a:latin typeface="Noto Sans"/>
                <a:ea typeface="Noto Sans"/>
                <a:cs typeface="Noto Sans"/>
              </a:rPr>
              <a:t>Address : Baluwatar ,Kathmandu</a:t>
            </a:r>
          </a:p>
          <a:p>
            <a:pPr marL="0" indent="0">
              <a:buNone/>
            </a:pPr>
            <a:r>
              <a:rPr lang="en-US" sz="2000" dirty="0">
                <a:solidFill>
                  <a:srgbClr val="212721"/>
                </a:solidFill>
                <a:latin typeface="Noto Sans"/>
                <a:ea typeface="Noto Sans"/>
                <a:cs typeface="Noto Sans"/>
              </a:rPr>
              <a:t>         PAN No: </a:t>
            </a:r>
            <a:endParaRPr lang="en-US" sz="2000">
              <a:solidFill>
                <a:srgbClr val="212721"/>
              </a:solidFill>
              <a:latin typeface="Noto Sans"/>
            </a:endParaRPr>
          </a:p>
          <a:p>
            <a:r>
              <a:rPr lang="en-US" sz="2000" b="0" i="0" dirty="0">
                <a:solidFill>
                  <a:srgbClr val="212721"/>
                </a:solidFill>
                <a:effectLst/>
                <a:latin typeface="Noto Sans"/>
                <a:ea typeface="Noto Sans"/>
                <a:cs typeface="Noto Sans"/>
              </a:rPr>
              <a:t>3. </a:t>
            </a:r>
            <a:r>
              <a:rPr lang="en-US" sz="2000" b="1" i="0" dirty="0">
                <a:solidFill>
                  <a:srgbClr val="212721"/>
                </a:solidFill>
                <a:effectLst/>
                <a:latin typeface="Noto Sans"/>
                <a:ea typeface="Noto Sans"/>
                <a:cs typeface="Noto Sans"/>
              </a:rPr>
              <a:t>Invoice Date </a:t>
            </a:r>
            <a:r>
              <a:rPr lang="en-US" sz="2000" b="0" i="0" dirty="0">
                <a:solidFill>
                  <a:srgbClr val="212721"/>
                </a:solidFill>
                <a:effectLst/>
                <a:latin typeface="Noto Sans"/>
                <a:ea typeface="Noto Sans"/>
                <a:cs typeface="Noto Sans"/>
              </a:rPr>
              <a:t>: Invoice issue date is mandatory.</a:t>
            </a:r>
          </a:p>
          <a:p>
            <a:endParaRPr lang="en-US" dirty="0"/>
          </a:p>
        </p:txBody>
      </p:sp>
      <p:sp>
        <p:nvSpPr>
          <p:cNvPr id="3" name="Title 2">
            <a:extLst>
              <a:ext uri="{FF2B5EF4-FFF2-40B4-BE49-F238E27FC236}">
                <a16:creationId xmlns:a16="http://schemas.microsoft.com/office/drawing/2014/main" id="{9FB0AD2D-2230-41A3-3EBF-AB04989F01F7}"/>
              </a:ext>
            </a:extLst>
          </p:cNvPr>
          <p:cNvSpPr>
            <a:spLocks noGrp="1"/>
          </p:cNvSpPr>
          <p:nvPr>
            <p:ph type="title"/>
          </p:nvPr>
        </p:nvSpPr>
        <p:spPr>
          <a:xfrm>
            <a:off x="838200" y="320147"/>
            <a:ext cx="10515600" cy="834283"/>
          </a:xfrm>
        </p:spPr>
        <p:txBody>
          <a:bodyPr>
            <a:normAutofit/>
          </a:bodyPr>
          <a:lstStyle/>
          <a:p>
            <a:r>
              <a:rPr lang="en-US" sz="2000" dirty="0"/>
              <a:t>Information needs to be included on a VAT invoice</a:t>
            </a:r>
          </a:p>
        </p:txBody>
      </p:sp>
      <p:graphicFrame>
        <p:nvGraphicFramePr>
          <p:cNvPr id="5" name="Object 4">
            <a:extLst>
              <a:ext uri="{FF2B5EF4-FFF2-40B4-BE49-F238E27FC236}">
                <a16:creationId xmlns:a16="http://schemas.microsoft.com/office/drawing/2014/main" id="{FCF57D49-922F-6714-EA31-0F996BD5F195}"/>
              </a:ext>
            </a:extLst>
          </p:cNvPr>
          <p:cNvGraphicFramePr>
            <a:graphicFrameLocks noChangeAspect="1"/>
          </p:cNvGraphicFramePr>
          <p:nvPr>
            <p:extLst>
              <p:ext uri="{D42A27DB-BD31-4B8C-83A1-F6EECF244321}">
                <p14:modId xmlns:p14="http://schemas.microsoft.com/office/powerpoint/2010/main" val="1951317891"/>
              </p:ext>
            </p:extLst>
          </p:nvPr>
        </p:nvGraphicFramePr>
        <p:xfrm>
          <a:off x="3170112" y="3068546"/>
          <a:ext cx="1343563" cy="360040"/>
        </p:xfrm>
        <a:graphic>
          <a:graphicData uri="http://schemas.openxmlformats.org/presentationml/2006/ole">
            <mc:AlternateContent xmlns:mc="http://schemas.openxmlformats.org/markup-compatibility/2006">
              <mc:Choice xmlns:v="urn:schemas-microsoft-com:vml" Requires="v">
                <p:oleObj name="Worksheet" r:id="rId2" imgW="1457391" imgH="390525" progId="Excel.Sheet.12">
                  <p:embed/>
                </p:oleObj>
              </mc:Choice>
              <mc:Fallback>
                <p:oleObj name="Worksheet" r:id="rId2" imgW="1457391" imgH="390525" progId="Excel.Sheet.12">
                  <p:embed/>
                  <p:pic>
                    <p:nvPicPr>
                      <p:cNvPr id="5" name="Object 4">
                        <a:extLst>
                          <a:ext uri="{FF2B5EF4-FFF2-40B4-BE49-F238E27FC236}">
                            <a16:creationId xmlns:a16="http://schemas.microsoft.com/office/drawing/2014/main" id="{FCF57D49-922F-6714-EA31-0F996BD5F195}"/>
                          </a:ext>
                        </a:extLst>
                      </p:cNvPr>
                      <p:cNvPicPr/>
                      <p:nvPr/>
                    </p:nvPicPr>
                    <p:blipFill>
                      <a:blip r:embed="rId3"/>
                      <a:stretch>
                        <a:fillRect/>
                      </a:stretch>
                    </p:blipFill>
                    <p:spPr>
                      <a:xfrm>
                        <a:off x="3170112" y="3068546"/>
                        <a:ext cx="1343563" cy="36004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A7A43B5-9E5D-741F-5C38-6B4716230343}"/>
              </a:ext>
            </a:extLst>
          </p:cNvPr>
          <p:cNvPicPr>
            <a:picLocks noChangeAspect="1"/>
          </p:cNvPicPr>
          <p:nvPr/>
        </p:nvPicPr>
        <p:blipFill>
          <a:blip r:embed="rId4"/>
          <a:stretch>
            <a:fillRect/>
          </a:stretch>
        </p:blipFill>
        <p:spPr>
          <a:xfrm>
            <a:off x="2704731" y="5479646"/>
            <a:ext cx="1695450" cy="209550"/>
          </a:xfrm>
          <a:prstGeom prst="rect">
            <a:avLst/>
          </a:prstGeom>
        </p:spPr>
      </p:pic>
    </p:spTree>
    <p:extLst>
      <p:ext uri="{BB962C8B-B14F-4D97-AF65-F5344CB8AC3E}">
        <p14:creationId xmlns:p14="http://schemas.microsoft.com/office/powerpoint/2010/main" val="43849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DA0A0E-84EC-88B0-E160-1DD805679CC3}"/>
              </a:ext>
            </a:extLst>
          </p:cNvPr>
          <p:cNvSpPr>
            <a:spLocks noGrp="1"/>
          </p:cNvSpPr>
          <p:nvPr>
            <p:ph idx="1"/>
          </p:nvPr>
        </p:nvSpPr>
        <p:spPr>
          <a:xfrm>
            <a:off x="754657" y="1360169"/>
            <a:ext cx="10506941" cy="4965529"/>
          </a:xfrm>
        </p:spPr>
        <p:txBody>
          <a:bodyPr vert="horz" lIns="91440" tIns="45720" rIns="91440" bIns="45720" rtlCol="0" anchor="t">
            <a:noAutofit/>
          </a:bodyPr>
          <a:lstStyle/>
          <a:p>
            <a:r>
              <a:rPr lang="en-US" sz="2000" dirty="0">
                <a:latin typeface="Noto Sans"/>
                <a:ea typeface="Noto Sans"/>
                <a:cs typeface="Noto Sans"/>
              </a:rPr>
              <a:t>Ensure the </a:t>
            </a:r>
            <a:r>
              <a:rPr lang="en-US" sz="2000" b="1" dirty="0">
                <a:latin typeface="Noto Sans"/>
                <a:ea typeface="Noto Sans"/>
                <a:cs typeface="Noto Sans"/>
              </a:rPr>
              <a:t>supplier's name</a:t>
            </a:r>
            <a:r>
              <a:rPr lang="en-US" sz="2000" dirty="0">
                <a:latin typeface="Noto Sans"/>
                <a:ea typeface="Noto Sans"/>
                <a:cs typeface="Noto Sans"/>
              </a:rPr>
              <a:t> is clearly visible. When picking the invoice from the invoice pad, the name should not be hidden.</a:t>
            </a:r>
          </a:p>
          <a:p>
            <a:r>
              <a:rPr lang="en-US" sz="2000" dirty="0">
                <a:latin typeface="Noto Sans"/>
                <a:ea typeface="Noto Sans"/>
                <a:cs typeface="Noto Sans"/>
              </a:rPr>
              <a:t>The invoice number must be </a:t>
            </a:r>
            <a:r>
              <a:rPr lang="en-US" sz="2000" b="1" dirty="0">
                <a:latin typeface="Noto Sans"/>
                <a:ea typeface="Noto Sans"/>
                <a:cs typeface="Noto Sans"/>
              </a:rPr>
              <a:t>complete and clear</a:t>
            </a:r>
            <a:r>
              <a:rPr lang="en-US" sz="2000" dirty="0">
                <a:latin typeface="Noto Sans"/>
                <a:ea typeface="Noto Sans"/>
                <a:cs typeface="Noto Sans"/>
              </a:rPr>
              <a:t>. Write the full invoice number, including both letters and numbers (e.g., if the invoice number is BAN2357, write "BAN2357" in full).</a:t>
            </a:r>
          </a:p>
          <a:p>
            <a:r>
              <a:rPr lang="en-US" sz="2000" b="1" dirty="0">
                <a:latin typeface="Noto Sans"/>
                <a:ea typeface="Noto Sans"/>
                <a:cs typeface="Noto Sans"/>
              </a:rPr>
              <a:t>Buyer’s PAN no </a:t>
            </a:r>
            <a:r>
              <a:rPr lang="en-US" sz="2000" dirty="0">
                <a:latin typeface="Noto Sans"/>
                <a:ea typeface="Noto Sans"/>
                <a:cs typeface="Noto Sans"/>
              </a:rPr>
              <a:t>and </a:t>
            </a:r>
            <a:r>
              <a:rPr lang="en-US" sz="2000" b="1" dirty="0">
                <a:latin typeface="Noto Sans"/>
                <a:ea typeface="Noto Sans"/>
                <a:cs typeface="Noto Sans"/>
              </a:rPr>
              <a:t>Name</a:t>
            </a:r>
            <a:r>
              <a:rPr lang="en-US" sz="2000" dirty="0">
                <a:latin typeface="Noto Sans"/>
                <a:ea typeface="Noto Sans"/>
                <a:cs typeface="Noto Sans"/>
              </a:rPr>
              <a:t> should be correct ( </a:t>
            </a:r>
            <a:r>
              <a:rPr lang="en-US" sz="2000" b="1" dirty="0">
                <a:latin typeface="Noto Sans"/>
                <a:ea typeface="Noto Sans"/>
                <a:cs typeface="Noto Sans"/>
              </a:rPr>
              <a:t>FHI/USAID – 303628617</a:t>
            </a:r>
            <a:r>
              <a:rPr lang="en-US" sz="2000" dirty="0">
                <a:latin typeface="Noto Sans"/>
                <a:ea typeface="Noto Sans"/>
                <a:cs typeface="Noto Sans"/>
              </a:rPr>
              <a:t>)</a:t>
            </a:r>
          </a:p>
          <a:p>
            <a:r>
              <a:rPr lang="en-US" sz="2000" dirty="0">
                <a:latin typeface="Noto Sans"/>
                <a:ea typeface="Noto Sans"/>
                <a:cs typeface="Noto Sans"/>
              </a:rPr>
              <a:t>Don't change the date format in the VAT statement. Use the date format exactly as it appears on the invoice, whether it's in English or Nepali, but ensure it's in the Year-Month-Day (Y.M.D) format.</a:t>
            </a:r>
          </a:p>
          <a:p>
            <a:pPr>
              <a:lnSpc>
                <a:spcPct val="105000"/>
              </a:lnSpc>
            </a:pPr>
            <a:r>
              <a:rPr lang="en-US" sz="2000" dirty="0">
                <a:latin typeface="Noto Sans"/>
                <a:ea typeface="Noto Sans"/>
                <a:cs typeface="Noto Sans"/>
              </a:rPr>
              <a:t>Report only the </a:t>
            </a:r>
            <a:r>
              <a:rPr lang="en-US" sz="2000" b="1" dirty="0">
                <a:latin typeface="Noto Sans"/>
                <a:ea typeface="Noto Sans"/>
                <a:cs typeface="Noto Sans"/>
              </a:rPr>
              <a:t>final issue date of the invoices </a:t>
            </a:r>
            <a:r>
              <a:rPr lang="en-US" sz="2000" dirty="0">
                <a:latin typeface="Noto Sans"/>
                <a:ea typeface="Noto Sans"/>
                <a:cs typeface="Noto Sans"/>
              </a:rPr>
              <a:t>even though there might be multiple dates mentioned in the invoices like ;Arrival date, Departure date, Transaction date and Issued date.</a:t>
            </a:r>
          </a:p>
          <a:p>
            <a:pPr>
              <a:lnSpc>
                <a:spcPct val="105000"/>
              </a:lnSpc>
            </a:pPr>
            <a:r>
              <a:rPr lang="en-US" sz="2000" dirty="0">
                <a:latin typeface="Noto Sans"/>
                <a:ea typeface="Noto Sans"/>
                <a:cs typeface="Noto Sans"/>
              </a:rPr>
              <a:t>Update and track the VAT refund status immediately upon receiving refund information and the amount.</a:t>
            </a:r>
          </a:p>
          <a:p>
            <a:pPr>
              <a:lnSpc>
                <a:spcPct val="105000"/>
              </a:lnSpc>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24049016-82FD-93E9-5FCD-D0CD81FFE35F}"/>
              </a:ext>
            </a:extLst>
          </p:cNvPr>
          <p:cNvSpPr>
            <a:spLocks noGrp="1"/>
          </p:cNvSpPr>
          <p:nvPr>
            <p:ph type="title"/>
          </p:nvPr>
        </p:nvSpPr>
        <p:spPr/>
        <p:txBody>
          <a:bodyPr>
            <a:normAutofit/>
          </a:bodyPr>
          <a:lstStyle/>
          <a:p>
            <a:r>
              <a:rPr lang="en-US" sz="2000" dirty="0"/>
              <a:t>Information needs to be included VAT report</a:t>
            </a:r>
            <a:br>
              <a:rPr lang="en-US" sz="2000" dirty="0"/>
            </a:br>
            <a:endParaRPr lang="en-US" sz="2000" dirty="0"/>
          </a:p>
        </p:txBody>
      </p:sp>
    </p:spTree>
    <p:extLst>
      <p:ext uri="{BB962C8B-B14F-4D97-AF65-F5344CB8AC3E}">
        <p14:creationId xmlns:p14="http://schemas.microsoft.com/office/powerpoint/2010/main" val="141504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907AC2-81EF-5103-0CA6-2ABEF11D6D44}"/>
              </a:ext>
            </a:extLst>
          </p:cNvPr>
          <p:cNvPicPr>
            <a:picLocks noGrp="1" noChangeAspect="1"/>
          </p:cNvPicPr>
          <p:nvPr>
            <p:ph idx="1"/>
          </p:nvPr>
        </p:nvPicPr>
        <p:blipFill>
          <a:blip r:embed="rId2"/>
          <a:stretch>
            <a:fillRect/>
          </a:stretch>
        </p:blipFill>
        <p:spPr>
          <a:xfrm>
            <a:off x="1461655" y="1104770"/>
            <a:ext cx="3877089" cy="5428458"/>
          </a:xfrm>
        </p:spPr>
      </p:pic>
      <p:sp>
        <p:nvSpPr>
          <p:cNvPr id="3" name="Title 2">
            <a:extLst>
              <a:ext uri="{FF2B5EF4-FFF2-40B4-BE49-F238E27FC236}">
                <a16:creationId xmlns:a16="http://schemas.microsoft.com/office/drawing/2014/main" id="{A0208829-DBD8-0F2D-E419-68F1E333CC74}"/>
              </a:ext>
            </a:extLst>
          </p:cNvPr>
          <p:cNvSpPr>
            <a:spLocks noGrp="1"/>
          </p:cNvSpPr>
          <p:nvPr>
            <p:ph type="title"/>
          </p:nvPr>
        </p:nvSpPr>
        <p:spPr/>
        <p:txBody>
          <a:bodyPr/>
          <a:lstStyle/>
          <a:p>
            <a:r>
              <a:rPr lang="en-US" dirty="0"/>
              <a:t>Invoice Sample</a:t>
            </a:r>
          </a:p>
        </p:txBody>
      </p:sp>
      <p:pic>
        <p:nvPicPr>
          <p:cNvPr id="7" name="Picture 6">
            <a:extLst>
              <a:ext uri="{FF2B5EF4-FFF2-40B4-BE49-F238E27FC236}">
                <a16:creationId xmlns:a16="http://schemas.microsoft.com/office/drawing/2014/main" id="{C9DEE372-38FE-3C06-87A7-4CBB8F8C9DB4}"/>
              </a:ext>
            </a:extLst>
          </p:cNvPr>
          <p:cNvPicPr>
            <a:picLocks noChangeAspect="1"/>
          </p:cNvPicPr>
          <p:nvPr/>
        </p:nvPicPr>
        <p:blipFill>
          <a:blip r:embed="rId3"/>
          <a:stretch>
            <a:fillRect/>
          </a:stretch>
        </p:blipFill>
        <p:spPr>
          <a:xfrm>
            <a:off x="5434999" y="1182702"/>
            <a:ext cx="3812915" cy="5264199"/>
          </a:xfrm>
          <a:prstGeom prst="rect">
            <a:avLst/>
          </a:prstGeom>
        </p:spPr>
      </p:pic>
    </p:spTree>
    <p:extLst>
      <p:ext uri="{BB962C8B-B14F-4D97-AF65-F5344CB8AC3E}">
        <p14:creationId xmlns:p14="http://schemas.microsoft.com/office/powerpoint/2010/main" val="18556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09719-00E4-9D7C-D1B0-65957FBB4114}"/>
              </a:ext>
            </a:extLst>
          </p:cNvPr>
          <p:cNvSpPr>
            <a:spLocks noGrp="1"/>
          </p:cNvSpPr>
          <p:nvPr>
            <p:ph type="title"/>
          </p:nvPr>
        </p:nvSpPr>
        <p:spPr/>
        <p:txBody>
          <a:bodyPr/>
          <a:lstStyle/>
          <a:p>
            <a:r>
              <a:rPr lang="en-US" dirty="0"/>
              <a:t>VAT report sample</a:t>
            </a:r>
          </a:p>
        </p:txBody>
      </p:sp>
      <p:pic>
        <p:nvPicPr>
          <p:cNvPr id="8" name="Content Placeholder 7">
            <a:extLst>
              <a:ext uri="{FF2B5EF4-FFF2-40B4-BE49-F238E27FC236}">
                <a16:creationId xmlns:a16="http://schemas.microsoft.com/office/drawing/2014/main" id="{974A4EF0-D3E7-FB75-0B64-674A18FD8A1E}"/>
              </a:ext>
            </a:extLst>
          </p:cNvPr>
          <p:cNvPicPr>
            <a:picLocks noGrp="1" noChangeAspect="1"/>
          </p:cNvPicPr>
          <p:nvPr>
            <p:ph idx="1"/>
          </p:nvPr>
        </p:nvPicPr>
        <p:blipFill>
          <a:blip r:embed="rId2"/>
          <a:stretch>
            <a:fillRect/>
          </a:stretch>
        </p:blipFill>
        <p:spPr>
          <a:xfrm>
            <a:off x="203714" y="1241357"/>
            <a:ext cx="10515600" cy="3357366"/>
          </a:xfrm>
          <a:prstGeom prst="rect">
            <a:avLst/>
          </a:prstGeom>
        </p:spPr>
      </p:pic>
      <p:sp>
        <p:nvSpPr>
          <p:cNvPr id="12" name="TextBox 11">
            <a:extLst>
              <a:ext uri="{FF2B5EF4-FFF2-40B4-BE49-F238E27FC236}">
                <a16:creationId xmlns:a16="http://schemas.microsoft.com/office/drawing/2014/main" id="{C059B7F6-0CBA-4BE7-7C7B-676A135B27BC}"/>
              </a:ext>
            </a:extLst>
          </p:cNvPr>
          <p:cNvSpPr txBox="1"/>
          <p:nvPr/>
        </p:nvSpPr>
        <p:spPr>
          <a:xfrm>
            <a:off x="494970" y="4741902"/>
            <a:ext cx="10224344" cy="646331"/>
          </a:xfrm>
          <a:prstGeom prst="rect">
            <a:avLst/>
          </a:prstGeom>
          <a:noFill/>
        </p:spPr>
        <p:txBody>
          <a:bodyPr wrap="square" lIns="91440" tIns="45720" rIns="91440" bIns="45720" anchor="t">
            <a:spAutoFit/>
          </a:bodyPr>
          <a:lstStyle/>
          <a:p>
            <a:r>
              <a:rPr lang="en-US" dirty="0">
                <a:latin typeface="Noto Sans"/>
                <a:ea typeface="Noto Sans"/>
                <a:cs typeface="Noto Sans"/>
              </a:rPr>
              <a:t>After verify the invoices and VAT statement report received from Ips concerned grants person will submit entire report along with invoices to admin department of FHI Country office.</a:t>
            </a:r>
          </a:p>
        </p:txBody>
      </p:sp>
    </p:spTree>
    <p:extLst>
      <p:ext uri="{BB962C8B-B14F-4D97-AF65-F5344CB8AC3E}">
        <p14:creationId xmlns:p14="http://schemas.microsoft.com/office/powerpoint/2010/main" val="73495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8881E-3153-A671-9957-B836FB93170B}"/>
              </a:ext>
            </a:extLst>
          </p:cNvPr>
          <p:cNvSpPr>
            <a:spLocks noGrp="1"/>
          </p:cNvSpPr>
          <p:nvPr>
            <p:ph idx="1"/>
          </p:nvPr>
        </p:nvSpPr>
        <p:spPr/>
        <p:txBody>
          <a:bodyPr vert="horz" lIns="91440" tIns="45720" rIns="91440" bIns="45720" rtlCol="0" anchor="t">
            <a:normAutofit/>
          </a:bodyPr>
          <a:lstStyle/>
          <a:p>
            <a:pPr marL="0" indent="0">
              <a:buNone/>
            </a:pPr>
            <a:r>
              <a:rPr lang="en-US" sz="2000" b="0" i="0" dirty="0">
                <a:solidFill>
                  <a:srgbClr val="0D0D0D"/>
                </a:solidFill>
                <a:effectLst/>
                <a:latin typeface="Noto Sans"/>
                <a:ea typeface="Noto Sans"/>
                <a:cs typeface="Noto Sans"/>
              </a:rPr>
              <a:t>International Non-Governmental Organizations (INGOs) often face several challenges in refunding VAT from Inland Revenue Offices. These challenges can include</a:t>
            </a:r>
            <a:r>
              <a:rPr lang="en-US" sz="2000" dirty="0">
                <a:solidFill>
                  <a:srgbClr val="0D0D0D"/>
                </a:solidFill>
                <a:latin typeface="Noto Sans"/>
                <a:ea typeface="Noto Sans"/>
                <a:cs typeface="Noto Sans"/>
              </a:rPr>
              <a:t> </a:t>
            </a:r>
            <a:endParaRPr lang="en-US" sz="2000" b="0" i="0">
              <a:solidFill>
                <a:srgbClr val="0D0D0D"/>
              </a:solidFill>
              <a:effectLst/>
              <a:latin typeface="Noto Sans"/>
            </a:endParaRPr>
          </a:p>
          <a:p>
            <a:r>
              <a:rPr lang="en-US" sz="2000" dirty="0">
                <a:solidFill>
                  <a:srgbClr val="0D0D0D"/>
                </a:solidFill>
                <a:latin typeface="Noto Sans"/>
                <a:ea typeface="Noto Sans"/>
                <a:cs typeface="Noto Sans"/>
              </a:rPr>
              <a:t>Complex Procedures </a:t>
            </a:r>
            <a:endParaRPr lang="en-US" sz="2000">
              <a:solidFill>
                <a:srgbClr val="0D0D0D"/>
              </a:solidFill>
              <a:latin typeface="Noto Sans"/>
            </a:endParaRPr>
          </a:p>
          <a:p>
            <a:r>
              <a:rPr lang="en-US" sz="2000" dirty="0">
                <a:solidFill>
                  <a:srgbClr val="0D0D0D"/>
                </a:solidFill>
                <a:latin typeface="Noto Sans"/>
                <a:ea typeface="Noto Sans"/>
                <a:cs typeface="Noto Sans"/>
              </a:rPr>
              <a:t>Delayed Processing</a:t>
            </a:r>
          </a:p>
          <a:p>
            <a:r>
              <a:rPr lang="en-US" sz="2000" dirty="0">
                <a:solidFill>
                  <a:srgbClr val="0D0D0D"/>
                </a:solidFill>
                <a:latin typeface="Noto Sans"/>
                <a:ea typeface="Noto Sans"/>
                <a:cs typeface="Noto Sans"/>
              </a:rPr>
              <a:t>Lack of Clarity</a:t>
            </a:r>
          </a:p>
          <a:p>
            <a:r>
              <a:rPr lang="en-US" sz="2000" dirty="0">
                <a:solidFill>
                  <a:srgbClr val="0D0D0D"/>
                </a:solidFill>
                <a:latin typeface="Noto Sans"/>
                <a:ea typeface="Noto Sans"/>
                <a:cs typeface="Noto Sans"/>
              </a:rPr>
              <a:t>Documentation Requirements</a:t>
            </a:r>
          </a:p>
          <a:p>
            <a:r>
              <a:rPr lang="en-US" sz="2000" dirty="0">
                <a:solidFill>
                  <a:srgbClr val="0D0D0D"/>
                </a:solidFill>
                <a:latin typeface="Noto Sans"/>
                <a:ea typeface="Noto Sans"/>
                <a:cs typeface="Noto Sans"/>
              </a:rPr>
              <a:t>Inconsistency in Interpretation</a:t>
            </a:r>
          </a:p>
          <a:p>
            <a:r>
              <a:rPr lang="en-US" sz="2000" dirty="0">
                <a:solidFill>
                  <a:srgbClr val="0D0D0D"/>
                </a:solidFill>
                <a:latin typeface="Noto Sans"/>
                <a:ea typeface="Noto Sans"/>
                <a:cs typeface="Noto Sans"/>
              </a:rPr>
              <a:t>VAT Non-filler vendor</a:t>
            </a:r>
          </a:p>
          <a:p>
            <a:r>
              <a:rPr lang="en-US" sz="2000" dirty="0">
                <a:solidFill>
                  <a:srgbClr val="0D0D0D"/>
                </a:solidFill>
                <a:latin typeface="Noto Sans"/>
                <a:ea typeface="Noto Sans"/>
                <a:cs typeface="Noto Sans"/>
              </a:rPr>
              <a:t>Frequent changes of Tax officer</a:t>
            </a:r>
          </a:p>
        </p:txBody>
      </p:sp>
      <p:sp>
        <p:nvSpPr>
          <p:cNvPr id="3" name="Title 2">
            <a:extLst>
              <a:ext uri="{FF2B5EF4-FFF2-40B4-BE49-F238E27FC236}">
                <a16:creationId xmlns:a16="http://schemas.microsoft.com/office/drawing/2014/main" id="{BD062E40-F99A-C6C8-0AA0-7D042704CBCA}"/>
              </a:ext>
            </a:extLst>
          </p:cNvPr>
          <p:cNvSpPr>
            <a:spLocks noGrp="1"/>
          </p:cNvSpPr>
          <p:nvPr>
            <p:ph type="title"/>
          </p:nvPr>
        </p:nvSpPr>
        <p:spPr/>
        <p:txBody>
          <a:bodyPr/>
          <a:lstStyle/>
          <a:p>
            <a:r>
              <a:rPr lang="en-US" dirty="0"/>
              <a:t>Challenges of VAT reporting and VAT refund</a:t>
            </a:r>
          </a:p>
        </p:txBody>
      </p:sp>
    </p:spTree>
    <p:extLst>
      <p:ext uri="{BB962C8B-B14F-4D97-AF65-F5344CB8AC3E}">
        <p14:creationId xmlns:p14="http://schemas.microsoft.com/office/powerpoint/2010/main" val="427661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1FB2F-6B99-EC92-88B9-68DBA953FB90}"/>
              </a:ext>
            </a:extLst>
          </p:cNvPr>
          <p:cNvSpPr>
            <a:spLocks noGrp="1"/>
          </p:cNvSpPr>
          <p:nvPr>
            <p:ph idx="1"/>
          </p:nvPr>
        </p:nvSpPr>
        <p:spPr>
          <a:xfrm>
            <a:off x="694043" y="1299556"/>
            <a:ext cx="10506941" cy="5047211"/>
          </a:xfrm>
        </p:spPr>
        <p:txBody>
          <a:bodyPr vert="horz" lIns="91440" tIns="45720" rIns="91440" bIns="45720" rtlCol="0" anchor="t">
            <a:noAutofit/>
          </a:bodyPr>
          <a:lstStyle/>
          <a:p>
            <a:pPr>
              <a:lnSpc>
                <a:spcPct val="115000"/>
              </a:lnSpc>
            </a:pPr>
            <a:r>
              <a:rPr lang="en-US" sz="1900" dirty="0">
                <a:solidFill>
                  <a:srgbClr val="0D0D0D"/>
                </a:solidFill>
                <a:latin typeface="Noto Sans"/>
                <a:ea typeface="Noto Sans"/>
                <a:cs typeface="Noto Sans"/>
              </a:rPr>
              <a:t>Thoroughly review the invoices and VAT statement report in different department.</a:t>
            </a:r>
          </a:p>
          <a:p>
            <a:pPr>
              <a:lnSpc>
                <a:spcPct val="115000"/>
              </a:lnSpc>
            </a:pPr>
            <a:r>
              <a:rPr lang="en-US" sz="1900" dirty="0">
                <a:solidFill>
                  <a:srgbClr val="0D0D0D"/>
                </a:solidFill>
                <a:latin typeface="Noto Sans"/>
                <a:ea typeface="Noto Sans"/>
                <a:cs typeface="Noto Sans"/>
              </a:rPr>
              <a:t>Maintain Accurate and Comprehensive Documentation</a:t>
            </a:r>
          </a:p>
          <a:p>
            <a:pPr>
              <a:lnSpc>
                <a:spcPct val="115000"/>
              </a:lnSpc>
            </a:pPr>
            <a:r>
              <a:rPr lang="en-US" sz="1900" dirty="0">
                <a:solidFill>
                  <a:srgbClr val="0D0D0D"/>
                </a:solidFill>
                <a:latin typeface="Noto Sans"/>
                <a:ea typeface="Noto Sans"/>
                <a:cs typeface="Noto Sans"/>
              </a:rPr>
              <a:t>Communicate vendor to inform the VAT filing status ( Zero VAT submission, Non-filler)</a:t>
            </a:r>
          </a:p>
          <a:p>
            <a:pPr>
              <a:lnSpc>
                <a:spcPct val="115000"/>
              </a:lnSpc>
            </a:pPr>
            <a:r>
              <a:rPr lang="en-US" sz="1900" dirty="0">
                <a:solidFill>
                  <a:srgbClr val="0D0D0D"/>
                </a:solidFill>
                <a:latin typeface="Noto Sans"/>
                <a:ea typeface="Noto Sans"/>
                <a:cs typeface="Noto Sans"/>
              </a:rPr>
              <a:t>Provide all supporting documents (like contracts, USAID circular) to IRD </a:t>
            </a:r>
            <a:endParaRPr lang="en-US" sz="1900">
              <a:solidFill>
                <a:srgbClr val="0D0D0D"/>
              </a:solidFill>
              <a:latin typeface="Noto Sans"/>
            </a:endParaRPr>
          </a:p>
          <a:p>
            <a:pPr>
              <a:lnSpc>
                <a:spcPct val="115000"/>
              </a:lnSpc>
            </a:pPr>
            <a:r>
              <a:rPr lang="en-US" sz="1900" dirty="0">
                <a:solidFill>
                  <a:srgbClr val="0D0D0D"/>
                </a:solidFill>
                <a:latin typeface="Noto Sans"/>
                <a:ea typeface="Noto Sans"/>
                <a:cs typeface="Noto Sans"/>
              </a:rPr>
              <a:t>Establish Good Communication with Tax Authorities and coordinate and keep close consultation with Tax officer about the changes in requirements.</a:t>
            </a:r>
          </a:p>
          <a:p>
            <a:pPr>
              <a:lnSpc>
                <a:spcPct val="115000"/>
              </a:lnSpc>
            </a:pPr>
            <a:r>
              <a:rPr lang="en-US" sz="1900" dirty="0">
                <a:solidFill>
                  <a:srgbClr val="0D0D0D"/>
                </a:solidFill>
                <a:latin typeface="Noto Sans"/>
                <a:ea typeface="Noto Sans"/>
                <a:cs typeface="Noto Sans"/>
              </a:rPr>
              <a:t>Follow Up Regularly:-</a:t>
            </a:r>
          </a:p>
          <a:p>
            <a:pPr>
              <a:lnSpc>
                <a:spcPct val="115000"/>
              </a:lnSpc>
            </a:pPr>
            <a:r>
              <a:rPr lang="en-US" sz="1900" dirty="0">
                <a:solidFill>
                  <a:srgbClr val="0D0D0D"/>
                </a:solidFill>
                <a:latin typeface="Noto Sans"/>
                <a:ea typeface="Noto Sans"/>
                <a:cs typeface="Noto Sans"/>
              </a:rPr>
              <a:t>Track Progress: Monitor the status of our refund application regularly and follow up with the tax office if there are delays.</a:t>
            </a:r>
          </a:p>
          <a:p>
            <a:pPr>
              <a:lnSpc>
                <a:spcPct val="115000"/>
              </a:lnSpc>
            </a:pPr>
            <a:r>
              <a:rPr lang="en-US" sz="1900" dirty="0">
                <a:solidFill>
                  <a:srgbClr val="0D0D0D"/>
                </a:solidFill>
                <a:latin typeface="Noto Sans"/>
                <a:ea typeface="Noto Sans"/>
                <a:cs typeface="Noto Sans"/>
              </a:rPr>
              <a:t>Regular Updates: Request regular updates from the Inland Revenue Office on the status of your refund.</a:t>
            </a:r>
          </a:p>
          <a:p>
            <a:endParaRPr lang="en-US" dirty="0"/>
          </a:p>
        </p:txBody>
      </p:sp>
      <p:sp>
        <p:nvSpPr>
          <p:cNvPr id="3" name="Title 2">
            <a:extLst>
              <a:ext uri="{FF2B5EF4-FFF2-40B4-BE49-F238E27FC236}">
                <a16:creationId xmlns:a16="http://schemas.microsoft.com/office/drawing/2014/main" id="{33D8C95B-6E15-C646-0A89-D900FA7A0AB0}"/>
              </a:ext>
            </a:extLst>
          </p:cNvPr>
          <p:cNvSpPr>
            <a:spLocks noGrp="1"/>
          </p:cNvSpPr>
          <p:nvPr>
            <p:ph type="title"/>
          </p:nvPr>
        </p:nvSpPr>
        <p:spPr/>
        <p:txBody>
          <a:bodyPr/>
          <a:lstStyle/>
          <a:p>
            <a:r>
              <a:rPr lang="en-US" dirty="0"/>
              <a:t>Our Initiation to get full refund</a:t>
            </a:r>
          </a:p>
        </p:txBody>
      </p:sp>
    </p:spTree>
    <p:extLst>
      <p:ext uri="{BB962C8B-B14F-4D97-AF65-F5344CB8AC3E}">
        <p14:creationId xmlns:p14="http://schemas.microsoft.com/office/powerpoint/2010/main" val="323683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4692A-D622-6E6E-FD4B-7D80307633B4}"/>
              </a:ext>
            </a:extLst>
          </p:cNvPr>
          <p:cNvSpPr>
            <a:spLocks noGrp="1"/>
          </p:cNvSpPr>
          <p:nvPr>
            <p:ph idx="1"/>
          </p:nvPr>
        </p:nvSpPr>
        <p:spPr/>
        <p:txBody>
          <a:bodyPr vert="horz" lIns="91440" tIns="45720" rIns="91440" bIns="45720" rtlCol="0" anchor="t">
            <a:normAutofit/>
          </a:bodyPr>
          <a:lstStyle/>
          <a:p>
            <a:r>
              <a:rPr lang="en-US" dirty="0"/>
              <a:t> Inventory management is the process of tracking the goods and materials used by an organization to procure or sell goods. </a:t>
            </a:r>
          </a:p>
          <a:p>
            <a:pPr marL="0" indent="0">
              <a:buNone/>
            </a:pPr>
            <a:endParaRPr lang="en-US" dirty="0">
              <a:latin typeface="Noto Sans"/>
              <a:ea typeface="Noto Sans"/>
              <a:cs typeface="Noto Sans"/>
            </a:endParaRPr>
          </a:p>
          <a:p>
            <a:r>
              <a:rPr lang="en-US" dirty="0">
                <a:latin typeface="Noto Sans"/>
                <a:ea typeface="Noto Sans"/>
                <a:cs typeface="Noto Sans"/>
              </a:rPr>
              <a:t>The goal of inventory management is to ensure effectiveness and uses of organizational assets to fulfil organizational goal.</a:t>
            </a:r>
          </a:p>
        </p:txBody>
      </p:sp>
      <p:sp>
        <p:nvSpPr>
          <p:cNvPr id="3" name="Title 2">
            <a:extLst>
              <a:ext uri="{FF2B5EF4-FFF2-40B4-BE49-F238E27FC236}">
                <a16:creationId xmlns:a16="http://schemas.microsoft.com/office/drawing/2014/main" id="{C8AC6904-D0FA-6241-50CE-5856B66D2392}"/>
              </a:ext>
            </a:extLst>
          </p:cNvPr>
          <p:cNvSpPr>
            <a:spLocks noGrp="1"/>
          </p:cNvSpPr>
          <p:nvPr>
            <p:ph type="title"/>
          </p:nvPr>
        </p:nvSpPr>
        <p:spPr/>
        <p:txBody>
          <a:bodyPr/>
          <a:lstStyle/>
          <a:p>
            <a:r>
              <a:rPr lang="en-US" dirty="0"/>
              <a:t>Inventory Management</a:t>
            </a:r>
          </a:p>
        </p:txBody>
      </p:sp>
    </p:spTree>
    <p:extLst>
      <p:ext uri="{BB962C8B-B14F-4D97-AF65-F5344CB8AC3E}">
        <p14:creationId xmlns:p14="http://schemas.microsoft.com/office/powerpoint/2010/main" val="455843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762AC7-D3D8-4B92-8AA0-C452F9602669}"/>
</file>

<file path=customXml/itemProps2.xml><?xml version="1.0" encoding="utf-8"?>
<ds:datastoreItem xmlns:ds="http://schemas.openxmlformats.org/officeDocument/2006/customXml" ds:itemID="{C8BECCB0-FB97-4058-95F1-FBBDA1EE7862}">
  <ds:schemaRefs>
    <ds:schemaRef ds:uri="http://schemas.microsoft.com/sharepoint/v3/contenttype/forms"/>
  </ds:schemaRefs>
</ds:datastoreItem>
</file>

<file path=customXml/itemProps3.xml><?xml version="1.0" encoding="utf-8"?>
<ds:datastoreItem xmlns:ds="http://schemas.openxmlformats.org/officeDocument/2006/customXml" ds:itemID="{F4EB3D01-3BFD-4584-956B-0E5EAB0537BB}">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docProps/app.xml><?xml version="1.0" encoding="utf-8"?>
<Properties xmlns="http://schemas.openxmlformats.org/officeDocument/2006/extended-properties" xmlns:vt="http://schemas.openxmlformats.org/officeDocument/2006/docPropsVTypes">
  <TotalTime>237</TotalTime>
  <Words>1566</Words>
  <Application>Microsoft Office PowerPoint</Application>
  <PresentationFormat>Widescreen</PresentationFormat>
  <Paragraphs>111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Grants and Financial Management Training</vt:lpstr>
      <vt:lpstr>VAT and Inventory Reporting </vt:lpstr>
      <vt:lpstr>Information needs to be included on a VAT invoice</vt:lpstr>
      <vt:lpstr>Information needs to be included VAT report </vt:lpstr>
      <vt:lpstr>Invoice Sample</vt:lpstr>
      <vt:lpstr>VAT report sample</vt:lpstr>
      <vt:lpstr>Challenges of VAT reporting and VAT refund</vt:lpstr>
      <vt:lpstr>Our Initiation to get full refund</vt:lpstr>
      <vt:lpstr>Inventory Management</vt:lpstr>
      <vt:lpstr>Assets Physical Verification</vt:lpstr>
      <vt:lpstr>Why do we do physical verification?</vt:lpstr>
      <vt:lpstr>Inventory Reporting and its requirements</vt:lpstr>
      <vt:lpstr>M7. TITLE TO AND USE OF PROPERTY (DECEMBER 2014)</vt:lpstr>
      <vt:lpstr>M7. TITLE TO AND USE OF PROPERTY (DECEMBER 2014)</vt:lpstr>
      <vt:lpstr>M7. TITLE TO AND USE OF PROPERTY (DECEMBER 2014)</vt:lpstr>
      <vt:lpstr>M7. TITLE TO AND USE OF PROPERTY (DECEMBER 2014)</vt:lpstr>
      <vt:lpstr>M7. TITLE TO AND USE OF PROPERTY (DECEMBER 2014)</vt:lpstr>
      <vt:lpstr>M7. TITLE TO AND USE OF PROPERTY (DECEMBER 2014)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and Financial Management Training</dc:title>
  <dc:creator>Sujan Dahal</dc:creator>
  <cp:lastModifiedBy>Sujan Dahal</cp:lastModifiedBy>
  <cp:revision>36</cp:revision>
  <dcterms:created xsi:type="dcterms:W3CDTF">2024-05-20T05:59:35Z</dcterms:created>
  <dcterms:modified xsi:type="dcterms:W3CDTF">2024-05-23T07:10:06Z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0x010100DF2D1B1F20010A499451373BAB27C4BF</vt:lpwstr>
  </property>
  <property fmtid="{D5CDD505-2E9C-101B-9397-08002B2CF9AE}" pid="3" name="MediaServiceImageTags">
    <vt:lpwstr/>
  </property>
</Properties>
</file>